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0" r:id="rId2"/>
    <p:sldId id="258" r:id="rId3"/>
    <p:sldId id="303" r:id="rId4"/>
    <p:sldId id="302" r:id="rId5"/>
    <p:sldId id="304" r:id="rId6"/>
    <p:sldId id="282" r:id="rId7"/>
    <p:sldId id="271" r:id="rId8"/>
    <p:sldId id="281" r:id="rId9"/>
    <p:sldId id="279" r:id="rId10"/>
    <p:sldId id="292" r:id="rId11"/>
    <p:sldId id="294" r:id="rId12"/>
    <p:sldId id="293" r:id="rId13"/>
    <p:sldId id="270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256" r:id="rId22"/>
  </p:sldIdLst>
  <p:sldSz cx="9144000" cy="5143500" type="screen16x9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ych Malgorzata" initials="ZM" lastIdx="1" clrIdx="0">
    <p:extLst>
      <p:ext uri="{19B8F6BF-5375-455C-9EA6-DF929625EA0E}">
        <p15:presenceInfo xmlns:p15="http://schemas.microsoft.com/office/powerpoint/2012/main" userId="S-1-5-21-3207413595-2161433757-774780966-112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9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79977" autoAdjust="0"/>
  </p:normalViewPr>
  <p:slideViewPr>
    <p:cSldViewPr>
      <p:cViewPr varScale="1">
        <p:scale>
          <a:sx n="121" d="100"/>
          <a:sy n="121" d="100"/>
        </p:scale>
        <p:origin x="1314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6-30T15:18:31.015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EFE4DD-DB54-41C5-9DA2-82ADE7289C03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D303DFA8-3BAB-4018-A4C2-170C4B01838D}">
      <dgm:prSet phldrT="[Teks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b="1" dirty="0" smtClean="0"/>
            <a:t>Strategia </a:t>
          </a:r>
          <a:r>
            <a:rPr lang="pl-PL" b="1" dirty="0" smtClean="0"/>
            <a:t>na </a:t>
          </a:r>
          <a:r>
            <a:rPr lang="pl-PL" b="1" dirty="0" smtClean="0"/>
            <a:t>rzecz </a:t>
          </a:r>
          <a:r>
            <a:rPr lang="pl-PL" b="1" dirty="0" smtClean="0"/>
            <a:t>Odpowiedzialnego Rozwoju</a:t>
          </a:r>
          <a:endParaRPr lang="pl-PL" b="1" dirty="0" smtClean="0"/>
        </a:p>
        <a:p>
          <a:pPr lvl="0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dirty="0"/>
        </a:p>
      </dgm:t>
    </dgm:pt>
    <dgm:pt modelId="{080A4C6A-1C35-4E7C-80A8-F2294E781587}" type="parTrans" cxnId="{022F0DC8-7C61-41F1-AB88-DDC2AD9EFBD9}">
      <dgm:prSet/>
      <dgm:spPr/>
      <dgm:t>
        <a:bodyPr/>
        <a:lstStyle/>
        <a:p>
          <a:endParaRPr lang="pl-PL"/>
        </a:p>
      </dgm:t>
    </dgm:pt>
    <dgm:pt modelId="{8E9B5F49-9C21-43DF-98BC-40FF96C22863}" type="sibTrans" cxnId="{022F0DC8-7C61-41F1-AB88-DDC2AD9EFBD9}">
      <dgm:prSet/>
      <dgm:spPr/>
      <dgm:t>
        <a:bodyPr/>
        <a:lstStyle/>
        <a:p>
          <a:endParaRPr lang="pl-PL"/>
        </a:p>
      </dgm:t>
    </dgm:pt>
    <dgm:pt modelId="{070F12FF-F238-48D0-AE93-D5D79800C758}">
      <dgm:prSet phldrT="[Tekst]"/>
      <dgm:spPr/>
      <dgm:t>
        <a:bodyPr/>
        <a:lstStyle/>
        <a:p>
          <a:r>
            <a:rPr lang="pl-PL" b="1" dirty="0" smtClean="0"/>
            <a:t>Strategia Zrównoważonego Rozwoju Transportu</a:t>
          </a:r>
          <a:endParaRPr lang="pl-PL" b="1" dirty="0"/>
        </a:p>
      </dgm:t>
    </dgm:pt>
    <dgm:pt modelId="{30081488-4CF8-4BFB-95BB-75F9B2246665}" type="parTrans" cxnId="{08483755-C721-486F-BD3A-9D798A411DBE}">
      <dgm:prSet/>
      <dgm:spPr/>
      <dgm:t>
        <a:bodyPr/>
        <a:lstStyle/>
        <a:p>
          <a:endParaRPr lang="pl-PL"/>
        </a:p>
      </dgm:t>
    </dgm:pt>
    <dgm:pt modelId="{5DD0B5D7-5FA1-48F3-97E5-823E24E8E336}" type="sibTrans" cxnId="{08483755-C721-486F-BD3A-9D798A411DBE}">
      <dgm:prSet/>
      <dgm:spPr/>
      <dgm:t>
        <a:bodyPr/>
        <a:lstStyle/>
        <a:p>
          <a:endParaRPr lang="pl-PL"/>
        </a:p>
      </dgm:t>
    </dgm:pt>
    <dgm:pt modelId="{FEE107BB-D3BF-4DAC-AF1E-8AC038A98FF7}">
      <dgm:prSet phldrT="[Tekst]" custT="1"/>
      <dgm:spPr/>
      <dgm:t>
        <a:bodyPr/>
        <a:lstStyle/>
        <a:p>
          <a:r>
            <a:rPr lang="pl-PL" sz="1400" kern="1200" dirty="0" smtClean="0"/>
            <a:t>Niezbędne jest dalsze prowadzenie inwestycji w infrastrukturę drogową, w tym drogi ekspresowe i autostrady </a:t>
          </a:r>
          <a:endParaRPr lang="pl-PL" sz="1400" kern="1200" dirty="0"/>
        </a:p>
      </dgm:t>
    </dgm:pt>
    <dgm:pt modelId="{0CBFB6BA-C6C2-4EF6-A255-44CDA0C4C72F}" type="parTrans" cxnId="{C9A69C8E-2AB4-4154-87D1-DFB697614620}">
      <dgm:prSet/>
      <dgm:spPr/>
      <dgm:t>
        <a:bodyPr/>
        <a:lstStyle/>
        <a:p>
          <a:endParaRPr lang="pl-PL"/>
        </a:p>
      </dgm:t>
    </dgm:pt>
    <dgm:pt modelId="{754FE0FF-663B-4E85-870C-69F3E2F9F5DF}" type="sibTrans" cxnId="{C9A69C8E-2AB4-4154-87D1-DFB697614620}">
      <dgm:prSet/>
      <dgm:spPr/>
      <dgm:t>
        <a:bodyPr/>
        <a:lstStyle/>
        <a:p>
          <a:endParaRPr lang="pl-PL"/>
        </a:p>
      </dgm:t>
    </dgm:pt>
    <dgm:pt modelId="{3C9AA1BD-8E8A-4E69-BCF1-70263C22DA28}">
      <dgm:prSet/>
      <dgm:spPr/>
      <dgm:t>
        <a:bodyPr/>
        <a:lstStyle/>
        <a:p>
          <a:r>
            <a:rPr lang="pl-PL" b="1" dirty="0" smtClean="0"/>
            <a:t>Program Wzmocnienia Krajowej Sieci Drogowej do 2030 roku</a:t>
          </a:r>
          <a:endParaRPr lang="pl-PL" b="1" dirty="0"/>
        </a:p>
      </dgm:t>
    </dgm:pt>
    <dgm:pt modelId="{F12C162D-9E69-4076-8AEC-F08E1CD59DA7}" type="sibTrans" cxnId="{6E0EFC12-79AB-49E6-9D4C-F0088B9A5693}">
      <dgm:prSet/>
      <dgm:spPr/>
      <dgm:t>
        <a:bodyPr/>
        <a:lstStyle/>
        <a:p>
          <a:endParaRPr lang="pl-PL"/>
        </a:p>
      </dgm:t>
    </dgm:pt>
    <dgm:pt modelId="{9842C4C2-47AF-4EF7-B81C-8D1054C57995}" type="parTrans" cxnId="{6E0EFC12-79AB-49E6-9D4C-F0088B9A5693}">
      <dgm:prSet/>
      <dgm:spPr/>
      <dgm:t>
        <a:bodyPr/>
        <a:lstStyle/>
        <a:p>
          <a:endParaRPr lang="pl-PL"/>
        </a:p>
      </dgm:t>
    </dgm:pt>
    <dgm:pt modelId="{16375F80-3F83-430F-B2BC-00008A7BDE6B}">
      <dgm:prSet phldrT="[Tekst]"/>
      <dgm:spPr/>
      <dgm:t>
        <a:bodyPr/>
        <a:lstStyle/>
        <a:p>
          <a:endParaRPr lang="pl-PL" sz="1400" kern="1200" dirty="0"/>
        </a:p>
      </dgm:t>
    </dgm:pt>
    <dgm:pt modelId="{6030C013-2DFC-4C1F-B371-C0CA38D4F0A6}" type="parTrans" cxnId="{6065718A-173B-4C7C-81B0-EACC10300089}">
      <dgm:prSet/>
      <dgm:spPr/>
      <dgm:t>
        <a:bodyPr/>
        <a:lstStyle/>
        <a:p>
          <a:endParaRPr lang="pl-PL"/>
        </a:p>
      </dgm:t>
    </dgm:pt>
    <dgm:pt modelId="{77773B90-E6AF-4451-80E0-58884D5D8190}" type="sibTrans" cxnId="{6065718A-173B-4C7C-81B0-EACC10300089}">
      <dgm:prSet/>
      <dgm:spPr/>
      <dgm:t>
        <a:bodyPr/>
        <a:lstStyle/>
        <a:p>
          <a:endParaRPr lang="pl-PL"/>
        </a:p>
      </dgm:t>
    </dgm:pt>
    <dgm:pt modelId="{94035B9E-34D5-4FAD-B788-208C5EEBEA58}">
      <dgm:prSet/>
      <dgm:spPr/>
      <dgm:t>
        <a:bodyPr/>
        <a:lstStyle/>
        <a:p>
          <a:r>
            <a:rPr lang="pl-PL" b="1" dirty="0" smtClean="0"/>
            <a:t>Rządowy program Budowy Dróg Krajowych do 2030 r. </a:t>
          </a:r>
          <a:endParaRPr lang="pl-PL" b="1" dirty="0"/>
        </a:p>
      </dgm:t>
    </dgm:pt>
    <dgm:pt modelId="{12329208-A754-47AE-8034-86AD21121084}" type="parTrans" cxnId="{F09CC909-3AD5-463B-B117-2EFE268BB7B2}">
      <dgm:prSet/>
      <dgm:spPr/>
      <dgm:t>
        <a:bodyPr/>
        <a:lstStyle/>
        <a:p>
          <a:endParaRPr lang="pl-PL"/>
        </a:p>
      </dgm:t>
    </dgm:pt>
    <dgm:pt modelId="{2FFBA599-858A-4D4F-8A1B-ABD9B93AF802}" type="sibTrans" cxnId="{F09CC909-3AD5-463B-B117-2EFE268BB7B2}">
      <dgm:prSet/>
      <dgm:spPr/>
      <dgm:t>
        <a:bodyPr/>
        <a:lstStyle/>
        <a:p>
          <a:endParaRPr lang="pl-PL"/>
        </a:p>
      </dgm:t>
    </dgm:pt>
    <dgm:pt modelId="{83DD3627-9465-4A70-8C1C-ADD7B261E310}">
      <dgm:prSet custT="1"/>
      <dgm:spPr/>
      <dgm:t>
        <a:bodyPr anchor="ctr"/>
        <a:lstStyle/>
        <a:p>
          <a:r>
            <a:rPr lang="pl-PL" sz="1400" b="0" dirty="0" smtClean="0"/>
            <a:t>Budowa zintegrowanej, wzajemnie powiązanej sieci transportowej służącej konkurencyjnej gospodarce jako strategiczny kierunek rozwoju</a:t>
          </a:r>
          <a:endParaRPr lang="pl-PL" sz="1400" b="0" dirty="0"/>
        </a:p>
      </dgm:t>
    </dgm:pt>
    <dgm:pt modelId="{857DFC4C-850E-463E-A37C-92B6574E935D}" type="parTrans" cxnId="{13C69373-805B-4289-99E3-7EC69EFFB651}">
      <dgm:prSet/>
      <dgm:spPr/>
      <dgm:t>
        <a:bodyPr/>
        <a:lstStyle/>
        <a:p>
          <a:endParaRPr lang="pl-PL"/>
        </a:p>
      </dgm:t>
    </dgm:pt>
    <dgm:pt modelId="{988FABBD-1811-46E0-95BE-23EF22CF0CD8}" type="sibTrans" cxnId="{13C69373-805B-4289-99E3-7EC69EFFB651}">
      <dgm:prSet/>
      <dgm:spPr/>
      <dgm:t>
        <a:bodyPr/>
        <a:lstStyle/>
        <a:p>
          <a:endParaRPr lang="pl-PL"/>
        </a:p>
      </dgm:t>
    </dgm:pt>
    <dgm:pt modelId="{D045A9FC-0096-47AE-A447-51BC3A9D8CA3}">
      <dgm:prSet custT="1"/>
      <dgm:spPr/>
      <dgm:t>
        <a:bodyPr/>
        <a:lstStyle/>
        <a:p>
          <a:r>
            <a:rPr lang="pl-PL" sz="1400" kern="1200" dirty="0" smtClean="0"/>
            <a:t>Rola właściwego utrzymania</a:t>
          </a:r>
          <a:endParaRPr lang="pl-PL" sz="1400" kern="1200" dirty="0"/>
        </a:p>
      </dgm:t>
    </dgm:pt>
    <dgm:pt modelId="{6B2D03D7-95F0-4FB6-9768-9AD3B20857B5}" type="parTrans" cxnId="{8FA721FD-9A72-4516-B054-49A53797321A}">
      <dgm:prSet/>
      <dgm:spPr/>
      <dgm:t>
        <a:bodyPr/>
        <a:lstStyle/>
        <a:p>
          <a:endParaRPr lang="pl-PL"/>
        </a:p>
      </dgm:t>
    </dgm:pt>
    <dgm:pt modelId="{272D8D95-1CE7-4947-83AE-8C80A9636EFF}" type="sibTrans" cxnId="{8FA721FD-9A72-4516-B054-49A53797321A}">
      <dgm:prSet/>
      <dgm:spPr/>
      <dgm:t>
        <a:bodyPr/>
        <a:lstStyle/>
        <a:p>
          <a:endParaRPr lang="pl-PL"/>
        </a:p>
      </dgm:t>
    </dgm:pt>
    <dgm:pt modelId="{544E3554-F0A6-4150-AFF0-F37542F1F9DD}">
      <dgm:prSet custT="1"/>
      <dgm:spPr/>
      <dgm:t>
        <a:bodyPr/>
        <a:lstStyle/>
        <a:p>
          <a:r>
            <a:rPr lang="pl-PL" sz="1400" dirty="0" smtClean="0"/>
            <a:t>Dokończenie budowy sieci dróg A i S</a:t>
          </a:r>
          <a:endParaRPr lang="pl-PL" sz="1400" dirty="0"/>
        </a:p>
      </dgm:t>
    </dgm:pt>
    <dgm:pt modelId="{926B8518-99D1-4D66-A26F-2982F00AD298}" type="parTrans" cxnId="{263DF05A-00A4-4418-9122-428957D64F5C}">
      <dgm:prSet/>
      <dgm:spPr/>
      <dgm:t>
        <a:bodyPr/>
        <a:lstStyle/>
        <a:p>
          <a:endParaRPr lang="pl-PL"/>
        </a:p>
      </dgm:t>
    </dgm:pt>
    <dgm:pt modelId="{A24EFDFE-3984-4266-953A-8966766FBB97}" type="sibTrans" cxnId="{263DF05A-00A4-4418-9122-428957D64F5C}">
      <dgm:prSet/>
      <dgm:spPr/>
      <dgm:t>
        <a:bodyPr/>
        <a:lstStyle/>
        <a:p>
          <a:endParaRPr lang="pl-PL"/>
        </a:p>
      </dgm:t>
    </dgm:pt>
    <dgm:pt modelId="{9E6AF3FC-7AF0-4B8D-95A2-3042AAA41A7A}">
      <dgm:prSet custT="1"/>
      <dgm:spPr/>
      <dgm:t>
        <a:bodyPr/>
        <a:lstStyle/>
        <a:p>
          <a:r>
            <a:rPr lang="pl-PL" sz="1400" dirty="0" smtClean="0"/>
            <a:t>budowa połączeń uzupełniających do sieci TEN-T</a:t>
          </a:r>
          <a:endParaRPr lang="pl-PL" sz="1400" dirty="0"/>
        </a:p>
      </dgm:t>
    </dgm:pt>
    <dgm:pt modelId="{FFFA82FD-6A3D-4753-A0BC-C0449322BBEC}" type="parTrans" cxnId="{972DEACD-CEE9-41B0-8989-B70A8555AF81}">
      <dgm:prSet/>
      <dgm:spPr/>
      <dgm:t>
        <a:bodyPr/>
        <a:lstStyle/>
        <a:p>
          <a:endParaRPr lang="pl-PL"/>
        </a:p>
      </dgm:t>
    </dgm:pt>
    <dgm:pt modelId="{D975A077-9C8D-461C-9B1E-DC5065FE94BA}" type="sibTrans" cxnId="{972DEACD-CEE9-41B0-8989-B70A8555AF81}">
      <dgm:prSet/>
      <dgm:spPr/>
      <dgm:t>
        <a:bodyPr/>
        <a:lstStyle/>
        <a:p>
          <a:endParaRPr lang="pl-PL"/>
        </a:p>
      </dgm:t>
    </dgm:pt>
    <dgm:pt modelId="{33A05D7A-4448-44B6-82E4-EB690DFDD8B1}">
      <dgm:prSet/>
      <dgm:spPr/>
      <dgm:t>
        <a:bodyPr/>
        <a:lstStyle/>
        <a:p>
          <a:r>
            <a:rPr lang="pl-PL" dirty="0" smtClean="0"/>
            <a:t>Kompleksowe utrzymanie w wieloletniej perspektywie czasowej</a:t>
          </a:r>
          <a:endParaRPr lang="pl-PL" dirty="0"/>
        </a:p>
      </dgm:t>
    </dgm:pt>
    <dgm:pt modelId="{1818C32E-15CE-456C-A94F-FC0CBDBB30B9}" type="parTrans" cxnId="{8C33B579-8372-4B53-BBA0-D2FD2EC1B371}">
      <dgm:prSet/>
      <dgm:spPr/>
      <dgm:t>
        <a:bodyPr/>
        <a:lstStyle/>
        <a:p>
          <a:endParaRPr lang="pl-PL"/>
        </a:p>
      </dgm:t>
    </dgm:pt>
    <dgm:pt modelId="{AB8EBE9B-47DC-4F46-AF3E-C5348F72786A}" type="sibTrans" cxnId="{8C33B579-8372-4B53-BBA0-D2FD2EC1B371}">
      <dgm:prSet/>
      <dgm:spPr/>
      <dgm:t>
        <a:bodyPr/>
        <a:lstStyle/>
        <a:p>
          <a:endParaRPr lang="pl-PL"/>
        </a:p>
      </dgm:t>
    </dgm:pt>
    <dgm:pt modelId="{588A7296-7E9D-459F-9613-50518DE314D4}" type="pres">
      <dgm:prSet presAssocID="{96EFE4DD-DB54-41C5-9DA2-82ADE7289C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2FD3D66-BF27-4242-BE10-3BD8C03CC35E}" type="pres">
      <dgm:prSet presAssocID="{96EFE4DD-DB54-41C5-9DA2-82ADE7289C03}" presName="tSp" presStyleCnt="0"/>
      <dgm:spPr/>
    </dgm:pt>
    <dgm:pt modelId="{998B9E2D-6F0E-440D-805C-C8880B128EB7}" type="pres">
      <dgm:prSet presAssocID="{96EFE4DD-DB54-41C5-9DA2-82ADE7289C03}" presName="bSp" presStyleCnt="0"/>
      <dgm:spPr/>
    </dgm:pt>
    <dgm:pt modelId="{9B986E8C-DEEE-4D20-A78C-FDB5887934C9}" type="pres">
      <dgm:prSet presAssocID="{96EFE4DD-DB54-41C5-9DA2-82ADE7289C03}" presName="process" presStyleCnt="0"/>
      <dgm:spPr/>
    </dgm:pt>
    <dgm:pt modelId="{A4FDA879-27CF-493F-A92E-62E4A4987163}" type="pres">
      <dgm:prSet presAssocID="{D303DFA8-3BAB-4018-A4C2-170C4B01838D}" presName="composite1" presStyleCnt="0"/>
      <dgm:spPr/>
    </dgm:pt>
    <dgm:pt modelId="{73042231-77A2-4168-9AD0-71FB27287CA6}" type="pres">
      <dgm:prSet presAssocID="{D303DFA8-3BAB-4018-A4C2-170C4B01838D}" presName="dummyNode1" presStyleLbl="node1" presStyleIdx="0" presStyleCnt="4"/>
      <dgm:spPr/>
    </dgm:pt>
    <dgm:pt modelId="{13879C98-8653-475F-B325-B2A87240D348}" type="pres">
      <dgm:prSet presAssocID="{D303DFA8-3BAB-4018-A4C2-170C4B01838D}" presName="childNode1" presStyleLbl="bgAcc1" presStyleIdx="0" presStyleCnt="4" custScaleX="118758" custScaleY="147698" custLinFactNeighborX="-127" custLinFactNeighborY="-2293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3791D97-917D-488D-AB3B-B500780B0E86}" type="pres">
      <dgm:prSet presAssocID="{D303DFA8-3BAB-4018-A4C2-170C4B01838D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DA492C4F-C1FC-4B3D-84BB-6BC26B9E8347}" type="pres">
      <dgm:prSet presAssocID="{D303DFA8-3BAB-4018-A4C2-170C4B01838D}" presName="parentNode1" presStyleLbl="node1" presStyleIdx="0" presStyleCnt="4" custScaleX="107024" custLinFactNeighborX="1880" custLinFactNeighborY="2268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CDF9AF3A-EBE9-484A-BFD8-5EDFFA3CEF98}" type="pres">
      <dgm:prSet presAssocID="{D303DFA8-3BAB-4018-A4C2-170C4B01838D}" presName="connSite1" presStyleCnt="0"/>
      <dgm:spPr/>
    </dgm:pt>
    <dgm:pt modelId="{45032D21-1AFB-4FBC-9BF7-E2EEC68F717B}" type="pres">
      <dgm:prSet presAssocID="{8E9B5F49-9C21-43DF-98BC-40FF96C22863}" presName="Name9" presStyleLbl="sibTrans2D1" presStyleIdx="0" presStyleCnt="3" custAng="0" custScaleX="110278" custLinFactNeighborX="516" custLinFactNeighborY="115"/>
      <dgm:spPr/>
      <dgm:t>
        <a:bodyPr/>
        <a:lstStyle/>
        <a:p>
          <a:endParaRPr lang="en-GB"/>
        </a:p>
      </dgm:t>
    </dgm:pt>
    <dgm:pt modelId="{B0D42FA9-3F71-42C0-AB10-FB860F042E24}" type="pres">
      <dgm:prSet presAssocID="{070F12FF-F238-48D0-AE93-D5D79800C758}" presName="composite2" presStyleCnt="0"/>
      <dgm:spPr/>
    </dgm:pt>
    <dgm:pt modelId="{4CA410E6-62DA-4E65-AD6B-6F9B0F9EAC32}" type="pres">
      <dgm:prSet presAssocID="{070F12FF-F238-48D0-AE93-D5D79800C758}" presName="dummyNode2" presStyleLbl="node1" presStyleIdx="0" presStyleCnt="4"/>
      <dgm:spPr/>
    </dgm:pt>
    <dgm:pt modelId="{CF0E3172-5930-4653-9DDB-C9A8945633AF}" type="pres">
      <dgm:prSet presAssocID="{070F12FF-F238-48D0-AE93-D5D79800C758}" presName="childNode2" presStyleLbl="bgAcc1" presStyleIdx="1" presStyleCnt="4" custScaleX="131046" custScaleY="143510" custLinFactNeighborX="243" custLinFactNeighborY="1478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AE3168-8541-4A2C-B04D-2AC6A094EF68}" type="pres">
      <dgm:prSet presAssocID="{070F12FF-F238-48D0-AE93-D5D79800C758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1955B3F-3C7C-4273-83B5-795A6E9EE3A1}" type="pres">
      <dgm:prSet presAssocID="{070F12FF-F238-48D0-AE93-D5D79800C758}" presName="parentNode2" presStyleLbl="node1" presStyleIdx="1" presStyleCnt="4" custLinFactNeighborX="4396" custLinFactNeighborY="-50506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3B401F6-66DC-4372-AC59-53B3F5D137A8}" type="pres">
      <dgm:prSet presAssocID="{070F12FF-F238-48D0-AE93-D5D79800C758}" presName="connSite2" presStyleCnt="0"/>
      <dgm:spPr/>
    </dgm:pt>
    <dgm:pt modelId="{AD99F178-49AB-429B-B31D-8DCCE42104E8}" type="pres">
      <dgm:prSet presAssocID="{5DD0B5D7-5FA1-48F3-97E5-823E24E8E336}" presName="Name18" presStyleLbl="sibTrans2D1" presStyleIdx="1" presStyleCnt="3" custAng="188219" custScaleX="98203" custScaleY="98257" custLinFactNeighborX="5789" custLinFactNeighborY="-2425"/>
      <dgm:spPr/>
      <dgm:t>
        <a:bodyPr/>
        <a:lstStyle/>
        <a:p>
          <a:endParaRPr lang="en-GB"/>
        </a:p>
      </dgm:t>
    </dgm:pt>
    <dgm:pt modelId="{9BBDDF25-454A-47D8-8624-102D974335C6}" type="pres">
      <dgm:prSet presAssocID="{94035B9E-34D5-4FAD-B788-208C5EEBEA58}" presName="composite1" presStyleCnt="0"/>
      <dgm:spPr/>
    </dgm:pt>
    <dgm:pt modelId="{880285F5-FC0A-4C8B-AD9A-3358A1F6D361}" type="pres">
      <dgm:prSet presAssocID="{94035B9E-34D5-4FAD-B788-208C5EEBEA58}" presName="dummyNode1" presStyleLbl="node1" presStyleIdx="1" presStyleCnt="4"/>
      <dgm:spPr/>
    </dgm:pt>
    <dgm:pt modelId="{8BEDD89A-A79A-42FB-A773-98BD42C0999A}" type="pres">
      <dgm:prSet presAssocID="{94035B9E-34D5-4FAD-B788-208C5EEBEA58}" presName="childNode1" presStyleLbl="bgAcc1" presStyleIdx="2" presStyleCnt="4" custScaleY="14092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7D529A7-5B27-4FF2-B321-9F5857C76B3B}" type="pres">
      <dgm:prSet presAssocID="{94035B9E-34D5-4FAD-B788-208C5EEBEA58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600D785-3883-4ED6-9F69-D202B0B70485}" type="pres">
      <dgm:prSet presAssocID="{94035B9E-34D5-4FAD-B788-208C5EEBEA58}" presName="parentNode1" presStyleLbl="node1" presStyleIdx="2" presStyleCnt="4" custLinFactNeighborX="3353" custLinFactNeighborY="3874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D0E68B7-5AB7-4218-BE89-F5A2E1558965}" type="pres">
      <dgm:prSet presAssocID="{94035B9E-34D5-4FAD-B788-208C5EEBEA58}" presName="connSite1" presStyleCnt="0"/>
      <dgm:spPr/>
    </dgm:pt>
    <dgm:pt modelId="{B1E4F763-278D-4EAD-A99A-15C0A1D2F82C}" type="pres">
      <dgm:prSet presAssocID="{2FFBA599-858A-4D4F-8A1B-ABD9B93AF802}" presName="Name9" presStyleLbl="sibTrans2D1" presStyleIdx="2" presStyleCnt="3"/>
      <dgm:spPr/>
    </dgm:pt>
    <dgm:pt modelId="{C7D333C9-69EB-41DF-8B5A-D2BB2EBD288F}" type="pres">
      <dgm:prSet presAssocID="{3C9AA1BD-8E8A-4E69-BCF1-70263C22DA28}" presName="composite2" presStyleCnt="0"/>
      <dgm:spPr/>
    </dgm:pt>
    <dgm:pt modelId="{7E6773B1-E75F-4BBD-89FA-75F67BA399EE}" type="pres">
      <dgm:prSet presAssocID="{3C9AA1BD-8E8A-4E69-BCF1-70263C22DA28}" presName="dummyNode2" presStyleLbl="node1" presStyleIdx="2" presStyleCnt="4"/>
      <dgm:spPr/>
    </dgm:pt>
    <dgm:pt modelId="{6862349A-B35C-4537-A1CB-258294F264F8}" type="pres">
      <dgm:prSet presAssocID="{3C9AA1BD-8E8A-4E69-BCF1-70263C22DA28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70E7F90-C29D-416E-9155-2DCBFE6278BF}" type="pres">
      <dgm:prSet presAssocID="{3C9AA1BD-8E8A-4E69-BCF1-70263C22DA28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7207237-E94A-4898-91AB-9E833F6F1833}" type="pres">
      <dgm:prSet presAssocID="{3C9AA1BD-8E8A-4E69-BCF1-70263C22DA28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956ECBC-B89D-4EC0-B940-3DF0D87978E4}" type="pres">
      <dgm:prSet presAssocID="{3C9AA1BD-8E8A-4E69-BCF1-70263C22DA28}" presName="connSite2" presStyleCnt="0"/>
      <dgm:spPr/>
    </dgm:pt>
  </dgm:ptLst>
  <dgm:cxnLst>
    <dgm:cxn modelId="{9F26B779-D3A9-4708-B193-6082E66E5C1D}" type="presOf" srcId="{544E3554-F0A6-4150-AFF0-F37542F1F9DD}" destId="{8BEDD89A-A79A-42FB-A773-98BD42C0999A}" srcOrd="0" destOrd="0" presId="urn:microsoft.com/office/officeart/2005/8/layout/hProcess4"/>
    <dgm:cxn modelId="{665EE3EC-7881-4B95-AEB3-4AA920A2D281}" type="presOf" srcId="{D303DFA8-3BAB-4018-A4C2-170C4B01838D}" destId="{DA492C4F-C1FC-4B3D-84BB-6BC26B9E8347}" srcOrd="0" destOrd="0" presId="urn:microsoft.com/office/officeart/2005/8/layout/hProcess4"/>
    <dgm:cxn modelId="{A558068A-7107-4F48-B4AD-CE552F7E9D06}" type="presOf" srcId="{8E9B5F49-9C21-43DF-98BC-40FF96C22863}" destId="{45032D21-1AFB-4FBC-9BF7-E2EEC68F717B}" srcOrd="0" destOrd="0" presId="urn:microsoft.com/office/officeart/2005/8/layout/hProcess4"/>
    <dgm:cxn modelId="{022F0DC8-7C61-41F1-AB88-DDC2AD9EFBD9}" srcId="{96EFE4DD-DB54-41C5-9DA2-82ADE7289C03}" destId="{D303DFA8-3BAB-4018-A4C2-170C4B01838D}" srcOrd="0" destOrd="0" parTransId="{080A4C6A-1C35-4E7C-80A8-F2294E781587}" sibTransId="{8E9B5F49-9C21-43DF-98BC-40FF96C22863}"/>
    <dgm:cxn modelId="{13C69373-805B-4289-99E3-7EC69EFFB651}" srcId="{D303DFA8-3BAB-4018-A4C2-170C4B01838D}" destId="{83DD3627-9465-4A70-8C1C-ADD7B261E310}" srcOrd="0" destOrd="0" parTransId="{857DFC4C-850E-463E-A37C-92B6574E935D}" sibTransId="{988FABBD-1811-46E0-95BE-23EF22CF0CD8}"/>
    <dgm:cxn modelId="{CD4DDA64-C76B-4FAB-80BA-E6E7DEF88AB2}" type="presOf" srcId="{D045A9FC-0096-47AE-A447-51BC3A9D8CA3}" destId="{CF0E3172-5930-4653-9DDB-C9A8945633AF}" srcOrd="0" destOrd="1" presId="urn:microsoft.com/office/officeart/2005/8/layout/hProcess4"/>
    <dgm:cxn modelId="{C9A69C8E-2AB4-4154-87D1-DFB697614620}" srcId="{070F12FF-F238-48D0-AE93-D5D79800C758}" destId="{FEE107BB-D3BF-4DAC-AF1E-8AC038A98FF7}" srcOrd="0" destOrd="0" parTransId="{0CBFB6BA-C6C2-4EF6-A255-44CDA0C4C72F}" sibTransId="{754FE0FF-663B-4E85-870C-69F3E2F9F5DF}"/>
    <dgm:cxn modelId="{0EC5D253-6130-4260-A69C-E1241BEDE28A}" type="presOf" srcId="{16375F80-3F83-430F-B2BC-00008A7BDE6B}" destId="{46AE3168-8541-4A2C-B04D-2AC6A094EF68}" srcOrd="1" destOrd="2" presId="urn:microsoft.com/office/officeart/2005/8/layout/hProcess4"/>
    <dgm:cxn modelId="{8C33B579-8372-4B53-BBA0-D2FD2EC1B371}" srcId="{3C9AA1BD-8E8A-4E69-BCF1-70263C22DA28}" destId="{33A05D7A-4448-44B6-82E4-EB690DFDD8B1}" srcOrd="0" destOrd="0" parTransId="{1818C32E-15CE-456C-A94F-FC0CBDBB30B9}" sibTransId="{AB8EBE9B-47DC-4F46-AF3E-C5348F72786A}"/>
    <dgm:cxn modelId="{91EF52F9-B0A9-4DF8-BB51-E5B5FD3E0C59}" type="presOf" srcId="{FEE107BB-D3BF-4DAC-AF1E-8AC038A98FF7}" destId="{46AE3168-8541-4A2C-B04D-2AC6A094EF68}" srcOrd="1" destOrd="0" presId="urn:microsoft.com/office/officeart/2005/8/layout/hProcess4"/>
    <dgm:cxn modelId="{6E0EFC12-79AB-49E6-9D4C-F0088B9A5693}" srcId="{96EFE4DD-DB54-41C5-9DA2-82ADE7289C03}" destId="{3C9AA1BD-8E8A-4E69-BCF1-70263C22DA28}" srcOrd="3" destOrd="0" parTransId="{9842C4C2-47AF-4EF7-B81C-8D1054C57995}" sibTransId="{F12C162D-9E69-4076-8AEC-F08E1CD59DA7}"/>
    <dgm:cxn modelId="{93395DD0-8579-4703-9723-CD5F489F0C79}" type="presOf" srcId="{544E3554-F0A6-4150-AFF0-F37542F1F9DD}" destId="{17D529A7-5B27-4FF2-B321-9F5857C76B3B}" srcOrd="1" destOrd="0" presId="urn:microsoft.com/office/officeart/2005/8/layout/hProcess4"/>
    <dgm:cxn modelId="{6065718A-173B-4C7C-81B0-EACC10300089}" srcId="{070F12FF-F238-48D0-AE93-D5D79800C758}" destId="{16375F80-3F83-430F-B2BC-00008A7BDE6B}" srcOrd="2" destOrd="0" parTransId="{6030C013-2DFC-4C1F-B371-C0CA38D4F0A6}" sibTransId="{77773B90-E6AF-4451-80E0-58884D5D8190}"/>
    <dgm:cxn modelId="{97D5D270-A4F7-4872-8C52-9613502F8201}" type="presOf" srcId="{FEE107BB-D3BF-4DAC-AF1E-8AC038A98FF7}" destId="{CF0E3172-5930-4653-9DDB-C9A8945633AF}" srcOrd="0" destOrd="0" presId="urn:microsoft.com/office/officeart/2005/8/layout/hProcess4"/>
    <dgm:cxn modelId="{FB9A04B5-3D7D-4BD8-AAEA-98068E2D69C2}" type="presOf" srcId="{070F12FF-F238-48D0-AE93-D5D79800C758}" destId="{91955B3F-3C7C-4273-83B5-795A6E9EE3A1}" srcOrd="0" destOrd="0" presId="urn:microsoft.com/office/officeart/2005/8/layout/hProcess4"/>
    <dgm:cxn modelId="{3F465E6B-A851-45F9-9E5F-555042650276}" type="presOf" srcId="{D045A9FC-0096-47AE-A447-51BC3A9D8CA3}" destId="{46AE3168-8541-4A2C-B04D-2AC6A094EF68}" srcOrd="1" destOrd="1" presId="urn:microsoft.com/office/officeart/2005/8/layout/hProcess4"/>
    <dgm:cxn modelId="{443C9E2C-795D-4963-A281-06F0000C8A4B}" type="presOf" srcId="{96EFE4DD-DB54-41C5-9DA2-82ADE7289C03}" destId="{588A7296-7E9D-459F-9613-50518DE314D4}" srcOrd="0" destOrd="0" presId="urn:microsoft.com/office/officeart/2005/8/layout/hProcess4"/>
    <dgm:cxn modelId="{1BE4B9A6-C832-4492-9156-65118AA1F71E}" type="presOf" srcId="{9E6AF3FC-7AF0-4B8D-95A2-3042AAA41A7A}" destId="{8BEDD89A-A79A-42FB-A773-98BD42C0999A}" srcOrd="0" destOrd="1" presId="urn:microsoft.com/office/officeart/2005/8/layout/hProcess4"/>
    <dgm:cxn modelId="{87631738-2D7E-4642-8DE4-562F87481D04}" type="presOf" srcId="{83DD3627-9465-4A70-8C1C-ADD7B261E310}" destId="{F3791D97-917D-488D-AB3B-B500780B0E86}" srcOrd="1" destOrd="0" presId="urn:microsoft.com/office/officeart/2005/8/layout/hProcess4"/>
    <dgm:cxn modelId="{972DEACD-CEE9-41B0-8989-B70A8555AF81}" srcId="{94035B9E-34D5-4FAD-B788-208C5EEBEA58}" destId="{9E6AF3FC-7AF0-4B8D-95A2-3042AAA41A7A}" srcOrd="1" destOrd="0" parTransId="{FFFA82FD-6A3D-4753-A0BC-C0449322BBEC}" sibTransId="{D975A077-9C8D-461C-9B1E-DC5065FE94BA}"/>
    <dgm:cxn modelId="{AA6349E8-02C3-44D5-B292-5844D7A69379}" type="presOf" srcId="{33A05D7A-4448-44B6-82E4-EB690DFDD8B1}" destId="{6862349A-B35C-4537-A1CB-258294F264F8}" srcOrd="0" destOrd="0" presId="urn:microsoft.com/office/officeart/2005/8/layout/hProcess4"/>
    <dgm:cxn modelId="{9F2CFCB4-5797-4BA9-80D8-716FD53FBCC9}" type="presOf" srcId="{2FFBA599-858A-4D4F-8A1B-ABD9B93AF802}" destId="{B1E4F763-278D-4EAD-A99A-15C0A1D2F82C}" srcOrd="0" destOrd="0" presId="urn:microsoft.com/office/officeart/2005/8/layout/hProcess4"/>
    <dgm:cxn modelId="{F09CC909-3AD5-463B-B117-2EFE268BB7B2}" srcId="{96EFE4DD-DB54-41C5-9DA2-82ADE7289C03}" destId="{94035B9E-34D5-4FAD-B788-208C5EEBEA58}" srcOrd="2" destOrd="0" parTransId="{12329208-A754-47AE-8034-86AD21121084}" sibTransId="{2FFBA599-858A-4D4F-8A1B-ABD9B93AF802}"/>
    <dgm:cxn modelId="{7A2123FC-74D9-4CAC-B459-B99F19C3B350}" type="presOf" srcId="{3C9AA1BD-8E8A-4E69-BCF1-70263C22DA28}" destId="{07207237-E94A-4898-91AB-9E833F6F1833}" srcOrd="0" destOrd="0" presId="urn:microsoft.com/office/officeart/2005/8/layout/hProcess4"/>
    <dgm:cxn modelId="{32D52571-598E-4AB2-BECE-92E06FCA57A6}" type="presOf" srcId="{9E6AF3FC-7AF0-4B8D-95A2-3042AAA41A7A}" destId="{17D529A7-5B27-4FF2-B321-9F5857C76B3B}" srcOrd="1" destOrd="1" presId="urn:microsoft.com/office/officeart/2005/8/layout/hProcess4"/>
    <dgm:cxn modelId="{49341154-D169-426D-A09A-8CC722CC31B4}" type="presOf" srcId="{94035B9E-34D5-4FAD-B788-208C5EEBEA58}" destId="{6600D785-3883-4ED6-9F69-D202B0B70485}" srcOrd="0" destOrd="0" presId="urn:microsoft.com/office/officeart/2005/8/layout/hProcess4"/>
    <dgm:cxn modelId="{43F2205E-DA95-4A26-844B-FFF68257FD64}" type="presOf" srcId="{33A05D7A-4448-44B6-82E4-EB690DFDD8B1}" destId="{470E7F90-C29D-416E-9155-2DCBFE6278BF}" srcOrd="1" destOrd="0" presId="urn:microsoft.com/office/officeart/2005/8/layout/hProcess4"/>
    <dgm:cxn modelId="{263DF05A-00A4-4418-9122-428957D64F5C}" srcId="{94035B9E-34D5-4FAD-B788-208C5EEBEA58}" destId="{544E3554-F0A6-4150-AFF0-F37542F1F9DD}" srcOrd="0" destOrd="0" parTransId="{926B8518-99D1-4D66-A26F-2982F00AD298}" sibTransId="{A24EFDFE-3984-4266-953A-8966766FBB97}"/>
    <dgm:cxn modelId="{08483755-C721-486F-BD3A-9D798A411DBE}" srcId="{96EFE4DD-DB54-41C5-9DA2-82ADE7289C03}" destId="{070F12FF-F238-48D0-AE93-D5D79800C758}" srcOrd="1" destOrd="0" parTransId="{30081488-4CF8-4BFB-95BB-75F9B2246665}" sibTransId="{5DD0B5D7-5FA1-48F3-97E5-823E24E8E336}"/>
    <dgm:cxn modelId="{8FA721FD-9A72-4516-B054-49A53797321A}" srcId="{070F12FF-F238-48D0-AE93-D5D79800C758}" destId="{D045A9FC-0096-47AE-A447-51BC3A9D8CA3}" srcOrd="1" destOrd="0" parTransId="{6B2D03D7-95F0-4FB6-9768-9AD3B20857B5}" sibTransId="{272D8D95-1CE7-4947-83AE-8C80A9636EFF}"/>
    <dgm:cxn modelId="{19BC5995-D0BF-4B0C-AC5F-5C4DE70544DC}" type="presOf" srcId="{16375F80-3F83-430F-B2BC-00008A7BDE6B}" destId="{CF0E3172-5930-4653-9DDB-C9A8945633AF}" srcOrd="0" destOrd="2" presId="urn:microsoft.com/office/officeart/2005/8/layout/hProcess4"/>
    <dgm:cxn modelId="{A75B8ECD-F5F0-41B2-AAD7-5176C329A00A}" type="presOf" srcId="{5DD0B5D7-5FA1-48F3-97E5-823E24E8E336}" destId="{AD99F178-49AB-429B-B31D-8DCCE42104E8}" srcOrd="0" destOrd="0" presId="urn:microsoft.com/office/officeart/2005/8/layout/hProcess4"/>
    <dgm:cxn modelId="{C480E311-4644-42F1-8E8F-4CF3B97050EB}" type="presOf" srcId="{83DD3627-9465-4A70-8C1C-ADD7B261E310}" destId="{13879C98-8653-475F-B325-B2A87240D348}" srcOrd="0" destOrd="0" presId="urn:microsoft.com/office/officeart/2005/8/layout/hProcess4"/>
    <dgm:cxn modelId="{DED9ED95-050C-4566-8ADA-D74DEEFCBAE7}" type="presParOf" srcId="{588A7296-7E9D-459F-9613-50518DE314D4}" destId="{B2FD3D66-BF27-4242-BE10-3BD8C03CC35E}" srcOrd="0" destOrd="0" presId="urn:microsoft.com/office/officeart/2005/8/layout/hProcess4"/>
    <dgm:cxn modelId="{3CE72FD1-57E4-4C59-A7D6-8F11EA9431AC}" type="presParOf" srcId="{588A7296-7E9D-459F-9613-50518DE314D4}" destId="{998B9E2D-6F0E-440D-805C-C8880B128EB7}" srcOrd="1" destOrd="0" presId="urn:microsoft.com/office/officeart/2005/8/layout/hProcess4"/>
    <dgm:cxn modelId="{6DF8158C-CFF1-49CE-99A7-F62A1F28C861}" type="presParOf" srcId="{588A7296-7E9D-459F-9613-50518DE314D4}" destId="{9B986E8C-DEEE-4D20-A78C-FDB5887934C9}" srcOrd="2" destOrd="0" presId="urn:microsoft.com/office/officeart/2005/8/layout/hProcess4"/>
    <dgm:cxn modelId="{F5D6E14D-7536-43BC-8799-25CD8E3096FB}" type="presParOf" srcId="{9B986E8C-DEEE-4D20-A78C-FDB5887934C9}" destId="{A4FDA879-27CF-493F-A92E-62E4A4987163}" srcOrd="0" destOrd="0" presId="urn:microsoft.com/office/officeart/2005/8/layout/hProcess4"/>
    <dgm:cxn modelId="{4F0A1435-F870-4BAA-9E20-88E6F50B600D}" type="presParOf" srcId="{A4FDA879-27CF-493F-A92E-62E4A4987163}" destId="{73042231-77A2-4168-9AD0-71FB27287CA6}" srcOrd="0" destOrd="0" presId="urn:microsoft.com/office/officeart/2005/8/layout/hProcess4"/>
    <dgm:cxn modelId="{3FC7CBB2-9622-45A0-B84F-D189199696AB}" type="presParOf" srcId="{A4FDA879-27CF-493F-A92E-62E4A4987163}" destId="{13879C98-8653-475F-B325-B2A87240D348}" srcOrd="1" destOrd="0" presId="urn:microsoft.com/office/officeart/2005/8/layout/hProcess4"/>
    <dgm:cxn modelId="{88317C31-0156-42C0-9550-A3A58A426072}" type="presParOf" srcId="{A4FDA879-27CF-493F-A92E-62E4A4987163}" destId="{F3791D97-917D-488D-AB3B-B500780B0E86}" srcOrd="2" destOrd="0" presId="urn:microsoft.com/office/officeart/2005/8/layout/hProcess4"/>
    <dgm:cxn modelId="{86C56344-4693-4548-9B30-B5E2E98AD692}" type="presParOf" srcId="{A4FDA879-27CF-493F-A92E-62E4A4987163}" destId="{DA492C4F-C1FC-4B3D-84BB-6BC26B9E8347}" srcOrd="3" destOrd="0" presId="urn:microsoft.com/office/officeart/2005/8/layout/hProcess4"/>
    <dgm:cxn modelId="{61806759-43AB-4BBA-B302-4826284A698A}" type="presParOf" srcId="{A4FDA879-27CF-493F-A92E-62E4A4987163}" destId="{CDF9AF3A-EBE9-484A-BFD8-5EDFFA3CEF98}" srcOrd="4" destOrd="0" presId="urn:microsoft.com/office/officeart/2005/8/layout/hProcess4"/>
    <dgm:cxn modelId="{2424F901-1027-4B17-A5B6-D3054DE7BDAE}" type="presParOf" srcId="{9B986E8C-DEEE-4D20-A78C-FDB5887934C9}" destId="{45032D21-1AFB-4FBC-9BF7-E2EEC68F717B}" srcOrd="1" destOrd="0" presId="urn:microsoft.com/office/officeart/2005/8/layout/hProcess4"/>
    <dgm:cxn modelId="{7E28CCC9-77FD-4DBE-BF5D-5F972A9A6304}" type="presParOf" srcId="{9B986E8C-DEEE-4D20-A78C-FDB5887934C9}" destId="{B0D42FA9-3F71-42C0-AB10-FB860F042E24}" srcOrd="2" destOrd="0" presId="urn:microsoft.com/office/officeart/2005/8/layout/hProcess4"/>
    <dgm:cxn modelId="{CF1D740D-690E-4455-9BD9-12F3B5ADD1BE}" type="presParOf" srcId="{B0D42FA9-3F71-42C0-AB10-FB860F042E24}" destId="{4CA410E6-62DA-4E65-AD6B-6F9B0F9EAC32}" srcOrd="0" destOrd="0" presId="urn:microsoft.com/office/officeart/2005/8/layout/hProcess4"/>
    <dgm:cxn modelId="{4C9C0893-A1C7-4D9B-A095-30022D800B19}" type="presParOf" srcId="{B0D42FA9-3F71-42C0-AB10-FB860F042E24}" destId="{CF0E3172-5930-4653-9DDB-C9A8945633AF}" srcOrd="1" destOrd="0" presId="urn:microsoft.com/office/officeart/2005/8/layout/hProcess4"/>
    <dgm:cxn modelId="{2FF7B56F-3C55-4441-B357-9F71F8F7160C}" type="presParOf" srcId="{B0D42FA9-3F71-42C0-AB10-FB860F042E24}" destId="{46AE3168-8541-4A2C-B04D-2AC6A094EF68}" srcOrd="2" destOrd="0" presId="urn:microsoft.com/office/officeart/2005/8/layout/hProcess4"/>
    <dgm:cxn modelId="{F3C940DA-E16F-4D50-853C-5215F6650679}" type="presParOf" srcId="{B0D42FA9-3F71-42C0-AB10-FB860F042E24}" destId="{91955B3F-3C7C-4273-83B5-795A6E9EE3A1}" srcOrd="3" destOrd="0" presId="urn:microsoft.com/office/officeart/2005/8/layout/hProcess4"/>
    <dgm:cxn modelId="{B4BD6BD9-837A-47DC-B975-725F011AD25A}" type="presParOf" srcId="{B0D42FA9-3F71-42C0-AB10-FB860F042E24}" destId="{73B401F6-66DC-4372-AC59-53B3F5D137A8}" srcOrd="4" destOrd="0" presId="urn:microsoft.com/office/officeart/2005/8/layout/hProcess4"/>
    <dgm:cxn modelId="{66E5566E-F0A4-4A4A-AF9E-E2638A783893}" type="presParOf" srcId="{9B986E8C-DEEE-4D20-A78C-FDB5887934C9}" destId="{AD99F178-49AB-429B-B31D-8DCCE42104E8}" srcOrd="3" destOrd="0" presId="urn:microsoft.com/office/officeart/2005/8/layout/hProcess4"/>
    <dgm:cxn modelId="{25CF0205-372C-42C4-8BFB-2099969FF977}" type="presParOf" srcId="{9B986E8C-DEEE-4D20-A78C-FDB5887934C9}" destId="{9BBDDF25-454A-47D8-8624-102D974335C6}" srcOrd="4" destOrd="0" presId="urn:microsoft.com/office/officeart/2005/8/layout/hProcess4"/>
    <dgm:cxn modelId="{4D2887E1-961D-415B-8D3B-DD6AF543D164}" type="presParOf" srcId="{9BBDDF25-454A-47D8-8624-102D974335C6}" destId="{880285F5-FC0A-4C8B-AD9A-3358A1F6D361}" srcOrd="0" destOrd="0" presId="urn:microsoft.com/office/officeart/2005/8/layout/hProcess4"/>
    <dgm:cxn modelId="{C21D4475-80B5-46C0-A97B-226C678DFCE9}" type="presParOf" srcId="{9BBDDF25-454A-47D8-8624-102D974335C6}" destId="{8BEDD89A-A79A-42FB-A773-98BD42C0999A}" srcOrd="1" destOrd="0" presId="urn:microsoft.com/office/officeart/2005/8/layout/hProcess4"/>
    <dgm:cxn modelId="{B1F31439-F3DE-4FB5-9AF7-E7EF597B4626}" type="presParOf" srcId="{9BBDDF25-454A-47D8-8624-102D974335C6}" destId="{17D529A7-5B27-4FF2-B321-9F5857C76B3B}" srcOrd="2" destOrd="0" presId="urn:microsoft.com/office/officeart/2005/8/layout/hProcess4"/>
    <dgm:cxn modelId="{BF16F618-FB12-4B6E-AEE3-27EB2AC766DC}" type="presParOf" srcId="{9BBDDF25-454A-47D8-8624-102D974335C6}" destId="{6600D785-3883-4ED6-9F69-D202B0B70485}" srcOrd="3" destOrd="0" presId="urn:microsoft.com/office/officeart/2005/8/layout/hProcess4"/>
    <dgm:cxn modelId="{BE530288-5908-4124-AE1D-D1DF38D79129}" type="presParOf" srcId="{9BBDDF25-454A-47D8-8624-102D974335C6}" destId="{ED0E68B7-5AB7-4218-BE89-F5A2E1558965}" srcOrd="4" destOrd="0" presId="urn:microsoft.com/office/officeart/2005/8/layout/hProcess4"/>
    <dgm:cxn modelId="{5C2519D5-114C-43E2-B5AF-5F8E8A1FF173}" type="presParOf" srcId="{9B986E8C-DEEE-4D20-A78C-FDB5887934C9}" destId="{B1E4F763-278D-4EAD-A99A-15C0A1D2F82C}" srcOrd="5" destOrd="0" presId="urn:microsoft.com/office/officeart/2005/8/layout/hProcess4"/>
    <dgm:cxn modelId="{BAFFF6BD-27AC-4DD0-983C-762C5478E2C8}" type="presParOf" srcId="{9B986E8C-DEEE-4D20-A78C-FDB5887934C9}" destId="{C7D333C9-69EB-41DF-8B5A-D2BB2EBD288F}" srcOrd="6" destOrd="0" presId="urn:microsoft.com/office/officeart/2005/8/layout/hProcess4"/>
    <dgm:cxn modelId="{80CDF857-EE3C-4271-BB3F-C8FDD76AA49D}" type="presParOf" srcId="{C7D333C9-69EB-41DF-8B5A-D2BB2EBD288F}" destId="{7E6773B1-E75F-4BBD-89FA-75F67BA399EE}" srcOrd="0" destOrd="0" presId="urn:microsoft.com/office/officeart/2005/8/layout/hProcess4"/>
    <dgm:cxn modelId="{70D58186-05B0-4384-9BAD-60598AA576F4}" type="presParOf" srcId="{C7D333C9-69EB-41DF-8B5A-D2BB2EBD288F}" destId="{6862349A-B35C-4537-A1CB-258294F264F8}" srcOrd="1" destOrd="0" presId="urn:microsoft.com/office/officeart/2005/8/layout/hProcess4"/>
    <dgm:cxn modelId="{929726F0-E914-4A03-9C8E-C5360FCE07CF}" type="presParOf" srcId="{C7D333C9-69EB-41DF-8B5A-D2BB2EBD288F}" destId="{470E7F90-C29D-416E-9155-2DCBFE6278BF}" srcOrd="2" destOrd="0" presId="urn:microsoft.com/office/officeart/2005/8/layout/hProcess4"/>
    <dgm:cxn modelId="{6B175BDC-7735-4DAC-AF23-F3CE69085C8C}" type="presParOf" srcId="{C7D333C9-69EB-41DF-8B5A-D2BB2EBD288F}" destId="{07207237-E94A-4898-91AB-9E833F6F1833}" srcOrd="3" destOrd="0" presId="urn:microsoft.com/office/officeart/2005/8/layout/hProcess4"/>
    <dgm:cxn modelId="{BC636242-05E8-40ED-BB49-3812A3AB6AB1}" type="presParOf" srcId="{C7D333C9-69EB-41DF-8B5A-D2BB2EBD288F}" destId="{A956ECBC-B89D-4EC0-B940-3DF0D87978E4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61E7B8-53E8-4B37-B6E9-EC1F31C55E19}" type="doc">
      <dgm:prSet loTypeId="urn:microsoft.com/office/officeart/2005/8/layout/cycle4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pl-PL"/>
        </a:p>
      </dgm:t>
    </dgm:pt>
    <dgm:pt modelId="{E3F45A01-9A10-4170-AAF0-7BCB6503062A}">
      <dgm:prSet phldrT="[Tekst]" custT="1"/>
      <dgm:spPr/>
      <dgm:t>
        <a:bodyPr/>
        <a:lstStyle/>
        <a:p>
          <a:pPr algn="l"/>
          <a:r>
            <a:rPr lang="pl-PL" sz="1200" b="1" dirty="0" smtClean="0"/>
            <a:t>Rządowy Program Budowy Dróg Krajowych  do 2030 roku</a:t>
          </a:r>
          <a:endParaRPr lang="pl-PL" sz="1200" b="1" dirty="0"/>
        </a:p>
      </dgm:t>
    </dgm:pt>
    <dgm:pt modelId="{9CBC67F9-0326-4468-9205-0ADA9BB681FE}" type="parTrans" cxnId="{88BFE686-B53D-444F-B453-C8B8EAB998C4}">
      <dgm:prSet/>
      <dgm:spPr/>
      <dgm:t>
        <a:bodyPr/>
        <a:lstStyle/>
        <a:p>
          <a:endParaRPr lang="pl-PL" sz="1800" b="1"/>
        </a:p>
      </dgm:t>
    </dgm:pt>
    <dgm:pt modelId="{C97B2BF7-EA65-4FB8-AA57-CF0D11D55028}" type="sibTrans" cxnId="{88BFE686-B53D-444F-B453-C8B8EAB998C4}">
      <dgm:prSet/>
      <dgm:spPr/>
      <dgm:t>
        <a:bodyPr/>
        <a:lstStyle/>
        <a:p>
          <a:endParaRPr lang="pl-PL" sz="1800" b="1"/>
        </a:p>
      </dgm:t>
    </dgm:pt>
    <dgm:pt modelId="{84C6FC32-4DF1-4436-926A-9C2D6C745889}">
      <dgm:prSet phldrT="[Tekst]" custT="1"/>
      <dgm:spPr/>
      <dgm:t>
        <a:bodyPr anchor="ctr"/>
        <a:lstStyle/>
        <a:p>
          <a:r>
            <a:rPr lang="pl-PL" sz="1100" b="1" dirty="0" smtClean="0"/>
            <a:t>Nowe odcinki dróg ekspresowych      i autostrad</a:t>
          </a:r>
          <a:endParaRPr lang="pl-PL" sz="1100" b="1" dirty="0"/>
        </a:p>
      </dgm:t>
    </dgm:pt>
    <dgm:pt modelId="{04D72C22-7DF5-4CE0-A76F-57A4DA5C5A37}" type="parTrans" cxnId="{EDBBFD50-0219-4850-B125-A58372AD1D41}">
      <dgm:prSet/>
      <dgm:spPr/>
      <dgm:t>
        <a:bodyPr/>
        <a:lstStyle/>
        <a:p>
          <a:endParaRPr lang="pl-PL" sz="1800" b="1"/>
        </a:p>
      </dgm:t>
    </dgm:pt>
    <dgm:pt modelId="{439D4B3F-1144-4B95-881F-F1383956F42B}" type="sibTrans" cxnId="{EDBBFD50-0219-4850-B125-A58372AD1D41}">
      <dgm:prSet/>
      <dgm:spPr/>
      <dgm:t>
        <a:bodyPr/>
        <a:lstStyle/>
        <a:p>
          <a:endParaRPr lang="pl-PL" sz="1800" b="1"/>
        </a:p>
      </dgm:t>
    </dgm:pt>
    <dgm:pt modelId="{194C4967-0BED-4DF9-89DA-06EDC6F62A04}">
      <dgm:prSet phldrT="[Tekst]" custT="1"/>
      <dgm:spPr/>
      <dgm:t>
        <a:bodyPr/>
        <a:lstStyle/>
        <a:p>
          <a:pPr algn="r"/>
          <a:r>
            <a:rPr lang="pl-PL" sz="1200" b="1" dirty="0" smtClean="0"/>
            <a:t>Program Budowy 100 Obwodnic   do 2030 roku</a:t>
          </a:r>
          <a:endParaRPr lang="pl-PL" sz="1200" b="1" dirty="0"/>
        </a:p>
      </dgm:t>
    </dgm:pt>
    <dgm:pt modelId="{F9CA28CF-F698-4043-B190-33CF776C2268}" type="parTrans" cxnId="{4BB562FD-84BA-420B-A44E-0046AF7BD47D}">
      <dgm:prSet/>
      <dgm:spPr/>
      <dgm:t>
        <a:bodyPr/>
        <a:lstStyle/>
        <a:p>
          <a:endParaRPr lang="pl-PL" sz="1800" b="1"/>
        </a:p>
      </dgm:t>
    </dgm:pt>
    <dgm:pt modelId="{52613498-D14F-4E98-8148-042E02D0F5C5}" type="sibTrans" cxnId="{4BB562FD-84BA-420B-A44E-0046AF7BD47D}">
      <dgm:prSet/>
      <dgm:spPr/>
      <dgm:t>
        <a:bodyPr/>
        <a:lstStyle/>
        <a:p>
          <a:endParaRPr lang="pl-PL" sz="1800" b="1"/>
        </a:p>
      </dgm:t>
    </dgm:pt>
    <dgm:pt modelId="{6A4E8092-BBF5-41CA-89F5-974DB6C80D2F}">
      <dgm:prSet phldrT="[Tekst]" custT="1"/>
      <dgm:spPr/>
      <dgm:t>
        <a:bodyPr anchor="ctr"/>
        <a:lstStyle/>
        <a:p>
          <a:r>
            <a:rPr lang="pl-PL" sz="1100" b="1" dirty="0" smtClean="0"/>
            <a:t>Minimalizacja ruchu na obszarach miejskich</a:t>
          </a:r>
          <a:endParaRPr lang="pl-PL" sz="1100" b="1" dirty="0"/>
        </a:p>
      </dgm:t>
    </dgm:pt>
    <dgm:pt modelId="{B99CFB9C-D0D7-412E-8B7D-B5FFECBE42EB}" type="parTrans" cxnId="{56638C62-E926-4671-9963-9C1D169ACA4D}">
      <dgm:prSet/>
      <dgm:spPr/>
      <dgm:t>
        <a:bodyPr/>
        <a:lstStyle/>
        <a:p>
          <a:endParaRPr lang="pl-PL" sz="1800" b="1"/>
        </a:p>
      </dgm:t>
    </dgm:pt>
    <dgm:pt modelId="{441D0E73-F53E-4BB6-91F9-A2D71461A727}" type="sibTrans" cxnId="{56638C62-E926-4671-9963-9C1D169ACA4D}">
      <dgm:prSet/>
      <dgm:spPr/>
      <dgm:t>
        <a:bodyPr/>
        <a:lstStyle/>
        <a:p>
          <a:endParaRPr lang="pl-PL" sz="1800" b="1"/>
        </a:p>
      </dgm:t>
    </dgm:pt>
    <dgm:pt modelId="{8BF53CC7-92BB-45BB-A9BA-6F9CAAC00978}">
      <dgm:prSet phldrT="[Teks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bg1"/>
        </a:solidFill>
      </dgm:spPr>
      <dgm:t>
        <a:bodyPr/>
        <a:lstStyle/>
        <a:p>
          <a:pPr algn="r"/>
          <a:r>
            <a:rPr lang="pl-PL" sz="1200" b="1" dirty="0" smtClean="0">
              <a:solidFill>
                <a:schemeClr val="tx1"/>
              </a:solidFill>
            </a:rPr>
            <a:t>Program Wzmocnienia Krajowej Sieci Drogowej    do 2030 roku</a:t>
          </a:r>
          <a:endParaRPr lang="pl-PL" sz="1200" b="1" dirty="0">
            <a:solidFill>
              <a:schemeClr val="tx1"/>
            </a:solidFill>
          </a:endParaRPr>
        </a:p>
      </dgm:t>
    </dgm:pt>
    <dgm:pt modelId="{91538FE9-2C98-4F28-89DA-6A0631D977D0}" type="parTrans" cxnId="{97C0FC95-E122-46A7-BAE8-3D06C200AEB2}">
      <dgm:prSet/>
      <dgm:spPr/>
      <dgm:t>
        <a:bodyPr/>
        <a:lstStyle/>
        <a:p>
          <a:endParaRPr lang="pl-PL" sz="1800" b="1"/>
        </a:p>
      </dgm:t>
    </dgm:pt>
    <dgm:pt modelId="{E25C1F59-4B07-4346-B3A0-03A32425FCDC}" type="sibTrans" cxnId="{97C0FC95-E122-46A7-BAE8-3D06C200AEB2}">
      <dgm:prSet/>
      <dgm:spPr/>
      <dgm:t>
        <a:bodyPr/>
        <a:lstStyle/>
        <a:p>
          <a:endParaRPr lang="pl-PL" sz="1800" b="1"/>
        </a:p>
      </dgm:t>
    </dgm:pt>
    <dgm:pt modelId="{3D0AB63D-130C-412B-9608-B595FA8F471A}">
      <dgm:prSet phldrT="[Tekst]" custT="1"/>
      <dgm:spPr/>
      <dgm:t>
        <a:bodyPr anchor="ctr"/>
        <a:lstStyle/>
        <a:p>
          <a:r>
            <a:rPr lang="pl-PL" sz="1100" b="1" dirty="0" smtClean="0"/>
            <a:t>Utrzymanie bieżące i strukturalne</a:t>
          </a:r>
          <a:endParaRPr lang="pl-PL" sz="1100" b="1" dirty="0"/>
        </a:p>
      </dgm:t>
    </dgm:pt>
    <dgm:pt modelId="{A0FCE213-01DF-4F05-91E6-7437A3F98660}" type="parTrans" cxnId="{D9936D13-A3FF-4E79-8693-83FC02F6A4ED}">
      <dgm:prSet/>
      <dgm:spPr/>
      <dgm:t>
        <a:bodyPr/>
        <a:lstStyle/>
        <a:p>
          <a:endParaRPr lang="pl-PL" sz="1800" b="1"/>
        </a:p>
      </dgm:t>
    </dgm:pt>
    <dgm:pt modelId="{5059BDD4-2DB1-4E09-B7BB-ABDFF04B740B}" type="sibTrans" cxnId="{D9936D13-A3FF-4E79-8693-83FC02F6A4ED}">
      <dgm:prSet/>
      <dgm:spPr/>
      <dgm:t>
        <a:bodyPr/>
        <a:lstStyle/>
        <a:p>
          <a:endParaRPr lang="pl-PL" sz="1800" b="1"/>
        </a:p>
      </dgm:t>
    </dgm:pt>
    <dgm:pt modelId="{36E0DE34-3DE9-434A-8260-51C6DAF7FDCF}">
      <dgm:prSet phldrT="[Tekst]" custT="1"/>
      <dgm:spPr/>
      <dgm:t>
        <a:bodyPr/>
        <a:lstStyle/>
        <a:p>
          <a:pPr algn="l"/>
          <a:r>
            <a:rPr lang="pl-PL" sz="1200" b="1" dirty="0" smtClean="0"/>
            <a:t>Program Bezpiecznej </a:t>
          </a:r>
          <a:r>
            <a:rPr lang="pl-PL" sz="1100" b="1" dirty="0" smtClean="0"/>
            <a:t>Infrastruktury</a:t>
          </a:r>
          <a:r>
            <a:rPr lang="pl-PL" sz="1200" b="1" dirty="0" smtClean="0"/>
            <a:t> Drogowej 2021-2024</a:t>
          </a:r>
          <a:endParaRPr lang="pl-PL" sz="1200" b="1" dirty="0"/>
        </a:p>
      </dgm:t>
    </dgm:pt>
    <dgm:pt modelId="{1F16C911-3376-4B02-8876-7D52AAC3E46E}" type="parTrans" cxnId="{1DF8163F-C40E-4CEB-8D30-785AA5592542}">
      <dgm:prSet/>
      <dgm:spPr/>
      <dgm:t>
        <a:bodyPr/>
        <a:lstStyle/>
        <a:p>
          <a:endParaRPr lang="pl-PL" sz="1800" b="1"/>
        </a:p>
      </dgm:t>
    </dgm:pt>
    <dgm:pt modelId="{32BD6905-E45D-4B8C-BF02-FE9C22CA74BD}" type="sibTrans" cxnId="{1DF8163F-C40E-4CEB-8D30-785AA5592542}">
      <dgm:prSet/>
      <dgm:spPr/>
      <dgm:t>
        <a:bodyPr/>
        <a:lstStyle/>
        <a:p>
          <a:endParaRPr lang="pl-PL" sz="1800" b="1"/>
        </a:p>
      </dgm:t>
    </dgm:pt>
    <dgm:pt modelId="{F1EC08CE-8B62-4BC0-AD0F-77328B985F84}">
      <dgm:prSet phldrT="[Tekst]" custT="1"/>
      <dgm:spPr/>
      <dgm:t>
        <a:bodyPr anchor="ctr"/>
        <a:lstStyle/>
        <a:p>
          <a:r>
            <a:rPr lang="pl-PL" sz="1100" b="1" dirty="0" smtClean="0"/>
            <a:t>Bezpieczeństwo wszystkich uczestników ruchu</a:t>
          </a:r>
          <a:endParaRPr lang="pl-PL" sz="1100" b="1" dirty="0"/>
        </a:p>
      </dgm:t>
    </dgm:pt>
    <dgm:pt modelId="{D33C30F3-BF49-40EA-99D7-B914EBD4348C}" type="parTrans" cxnId="{F33F0485-0F80-48D7-8A6F-87010F478117}">
      <dgm:prSet/>
      <dgm:spPr/>
      <dgm:t>
        <a:bodyPr/>
        <a:lstStyle/>
        <a:p>
          <a:endParaRPr lang="pl-PL" sz="1800" b="1"/>
        </a:p>
      </dgm:t>
    </dgm:pt>
    <dgm:pt modelId="{1218D850-539A-4BEB-969E-0B55D113F3C1}" type="sibTrans" cxnId="{F33F0485-0F80-48D7-8A6F-87010F478117}">
      <dgm:prSet/>
      <dgm:spPr/>
      <dgm:t>
        <a:bodyPr/>
        <a:lstStyle/>
        <a:p>
          <a:endParaRPr lang="pl-PL" sz="1800" b="1"/>
        </a:p>
      </dgm:t>
    </dgm:pt>
    <dgm:pt modelId="{0B693F8F-88D0-4453-86F8-F7DD9855E875}" type="pres">
      <dgm:prSet presAssocID="{E761E7B8-53E8-4B37-B6E9-EC1F31C55E19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A7186F1A-C0EC-45BF-9698-6E4D0B60B561}" type="pres">
      <dgm:prSet presAssocID="{E761E7B8-53E8-4B37-B6E9-EC1F31C55E19}" presName="children" presStyleCnt="0"/>
      <dgm:spPr/>
    </dgm:pt>
    <dgm:pt modelId="{2807D2B3-20C8-44FF-B7D2-B53AF2DBDFBC}" type="pres">
      <dgm:prSet presAssocID="{E761E7B8-53E8-4B37-B6E9-EC1F31C55E19}" presName="child1group" presStyleCnt="0"/>
      <dgm:spPr/>
    </dgm:pt>
    <dgm:pt modelId="{FD027B5B-599F-4EB2-AFA8-F35DDFE0FC03}" type="pres">
      <dgm:prSet presAssocID="{E761E7B8-53E8-4B37-B6E9-EC1F31C55E19}" presName="child1" presStyleLbl="bgAcc1" presStyleIdx="0" presStyleCnt="4"/>
      <dgm:spPr/>
      <dgm:t>
        <a:bodyPr/>
        <a:lstStyle/>
        <a:p>
          <a:endParaRPr lang="pl-PL"/>
        </a:p>
      </dgm:t>
    </dgm:pt>
    <dgm:pt modelId="{0A3EC2CE-35AF-4CE7-B46C-DF961F4A9749}" type="pres">
      <dgm:prSet presAssocID="{E761E7B8-53E8-4B37-B6E9-EC1F31C55E19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5AD5594-0800-4E07-BB02-E248473AB79B}" type="pres">
      <dgm:prSet presAssocID="{E761E7B8-53E8-4B37-B6E9-EC1F31C55E19}" presName="child2group" presStyleCnt="0"/>
      <dgm:spPr/>
    </dgm:pt>
    <dgm:pt modelId="{8BF40C9E-03F8-42AC-8DBC-DBB06C772371}" type="pres">
      <dgm:prSet presAssocID="{E761E7B8-53E8-4B37-B6E9-EC1F31C55E19}" presName="child2" presStyleLbl="bgAcc1" presStyleIdx="1" presStyleCnt="4"/>
      <dgm:spPr/>
      <dgm:t>
        <a:bodyPr/>
        <a:lstStyle/>
        <a:p>
          <a:endParaRPr lang="pl-PL"/>
        </a:p>
      </dgm:t>
    </dgm:pt>
    <dgm:pt modelId="{0498C42A-812C-481A-8F52-331C1BCDEC73}" type="pres">
      <dgm:prSet presAssocID="{E761E7B8-53E8-4B37-B6E9-EC1F31C55E19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E9F99AA-CE5D-4C81-AADE-4CC3E76C26B4}" type="pres">
      <dgm:prSet presAssocID="{E761E7B8-53E8-4B37-B6E9-EC1F31C55E19}" presName="child3group" presStyleCnt="0"/>
      <dgm:spPr/>
    </dgm:pt>
    <dgm:pt modelId="{50F50BF0-5ABF-47D5-9A24-C868750315D5}" type="pres">
      <dgm:prSet presAssocID="{E761E7B8-53E8-4B37-B6E9-EC1F31C55E19}" presName="child3" presStyleLbl="bgAcc1" presStyleIdx="2" presStyleCnt="4"/>
      <dgm:spPr/>
      <dgm:t>
        <a:bodyPr/>
        <a:lstStyle/>
        <a:p>
          <a:endParaRPr lang="pl-PL"/>
        </a:p>
      </dgm:t>
    </dgm:pt>
    <dgm:pt modelId="{90F082DC-BE7A-40B8-B9DD-E39FAF3330F1}" type="pres">
      <dgm:prSet presAssocID="{E761E7B8-53E8-4B37-B6E9-EC1F31C55E19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BC0B277-A82F-4093-82DE-8ABAC1BEFE81}" type="pres">
      <dgm:prSet presAssocID="{E761E7B8-53E8-4B37-B6E9-EC1F31C55E19}" presName="child4group" presStyleCnt="0"/>
      <dgm:spPr/>
    </dgm:pt>
    <dgm:pt modelId="{B3371C6A-7AFC-4E8D-99A9-4618849DFE01}" type="pres">
      <dgm:prSet presAssocID="{E761E7B8-53E8-4B37-B6E9-EC1F31C55E19}" presName="child4" presStyleLbl="bgAcc1" presStyleIdx="3" presStyleCnt="4"/>
      <dgm:spPr/>
      <dgm:t>
        <a:bodyPr/>
        <a:lstStyle/>
        <a:p>
          <a:endParaRPr lang="pl-PL"/>
        </a:p>
      </dgm:t>
    </dgm:pt>
    <dgm:pt modelId="{B18F2316-E94C-4E21-8789-340CAA9FEA76}" type="pres">
      <dgm:prSet presAssocID="{E761E7B8-53E8-4B37-B6E9-EC1F31C55E19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8AFEFF8-77F4-4314-88B9-EDA7125707FA}" type="pres">
      <dgm:prSet presAssocID="{E761E7B8-53E8-4B37-B6E9-EC1F31C55E19}" presName="childPlaceholder" presStyleCnt="0"/>
      <dgm:spPr/>
    </dgm:pt>
    <dgm:pt modelId="{48473615-1FCE-4986-B3A8-BBE979818080}" type="pres">
      <dgm:prSet presAssocID="{E761E7B8-53E8-4B37-B6E9-EC1F31C55E19}" presName="circle" presStyleCnt="0"/>
      <dgm:spPr/>
    </dgm:pt>
    <dgm:pt modelId="{BBDC4534-A6AB-4041-BB73-09378FDA22BF}" type="pres">
      <dgm:prSet presAssocID="{E761E7B8-53E8-4B37-B6E9-EC1F31C55E19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036B250-C82F-47C8-9499-428A89D12B4D}" type="pres">
      <dgm:prSet presAssocID="{E761E7B8-53E8-4B37-B6E9-EC1F31C55E19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9D11A9CE-984E-4545-A1D6-983858A0D6CC}" type="pres">
      <dgm:prSet presAssocID="{E761E7B8-53E8-4B37-B6E9-EC1F31C55E19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AD22871-32DF-4FD9-B024-5981A889A574}" type="pres">
      <dgm:prSet presAssocID="{E761E7B8-53E8-4B37-B6E9-EC1F31C55E19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4B474A3-6AA0-4C9B-BE85-C84AA44CD5E9}" type="pres">
      <dgm:prSet presAssocID="{E761E7B8-53E8-4B37-B6E9-EC1F31C55E19}" presName="quadrantPlaceholder" presStyleCnt="0"/>
      <dgm:spPr/>
    </dgm:pt>
    <dgm:pt modelId="{F335C93F-C516-4FBE-8804-27AC2671F1B4}" type="pres">
      <dgm:prSet presAssocID="{E761E7B8-53E8-4B37-B6E9-EC1F31C55E19}" presName="center1" presStyleLbl="fgShp" presStyleIdx="0" presStyleCnt="2"/>
      <dgm:spPr/>
    </dgm:pt>
    <dgm:pt modelId="{85069E18-45F6-48F7-AB48-2E2C8EAB5E24}" type="pres">
      <dgm:prSet presAssocID="{E761E7B8-53E8-4B37-B6E9-EC1F31C55E19}" presName="center2" presStyleLbl="fgShp" presStyleIdx="1" presStyleCnt="2"/>
      <dgm:spPr/>
    </dgm:pt>
  </dgm:ptLst>
  <dgm:cxnLst>
    <dgm:cxn modelId="{F76F8A5A-6282-47C4-8050-F5A25470468E}" type="presOf" srcId="{3D0AB63D-130C-412B-9608-B595FA8F471A}" destId="{90F082DC-BE7A-40B8-B9DD-E39FAF3330F1}" srcOrd="1" destOrd="0" presId="urn:microsoft.com/office/officeart/2005/8/layout/cycle4"/>
    <dgm:cxn modelId="{B23A3A41-314D-47AB-BA9E-F3ECAF6D2FBB}" type="presOf" srcId="{E761E7B8-53E8-4B37-B6E9-EC1F31C55E19}" destId="{0B693F8F-88D0-4453-86F8-F7DD9855E875}" srcOrd="0" destOrd="0" presId="urn:microsoft.com/office/officeart/2005/8/layout/cycle4"/>
    <dgm:cxn modelId="{1DF8163F-C40E-4CEB-8D30-785AA5592542}" srcId="{E761E7B8-53E8-4B37-B6E9-EC1F31C55E19}" destId="{36E0DE34-3DE9-434A-8260-51C6DAF7FDCF}" srcOrd="3" destOrd="0" parTransId="{1F16C911-3376-4B02-8876-7D52AAC3E46E}" sibTransId="{32BD6905-E45D-4B8C-BF02-FE9C22CA74BD}"/>
    <dgm:cxn modelId="{4BB562FD-84BA-420B-A44E-0046AF7BD47D}" srcId="{E761E7B8-53E8-4B37-B6E9-EC1F31C55E19}" destId="{194C4967-0BED-4DF9-89DA-06EDC6F62A04}" srcOrd="1" destOrd="0" parTransId="{F9CA28CF-F698-4043-B190-33CF776C2268}" sibTransId="{52613498-D14F-4E98-8148-042E02D0F5C5}"/>
    <dgm:cxn modelId="{28CECF5B-5AD7-4BDB-B0BB-25F3A9A191FF}" type="presOf" srcId="{194C4967-0BED-4DF9-89DA-06EDC6F62A04}" destId="{7036B250-C82F-47C8-9499-428A89D12B4D}" srcOrd="0" destOrd="0" presId="urn:microsoft.com/office/officeart/2005/8/layout/cycle4"/>
    <dgm:cxn modelId="{F3ABA78E-B01E-41FF-8A15-B6AB3FF82A69}" type="presOf" srcId="{84C6FC32-4DF1-4436-926A-9C2D6C745889}" destId="{0A3EC2CE-35AF-4CE7-B46C-DF961F4A9749}" srcOrd="1" destOrd="0" presId="urn:microsoft.com/office/officeart/2005/8/layout/cycle4"/>
    <dgm:cxn modelId="{C146C3FB-619F-4424-9CBE-4BC8C8E0A30D}" type="presOf" srcId="{3D0AB63D-130C-412B-9608-B595FA8F471A}" destId="{50F50BF0-5ABF-47D5-9A24-C868750315D5}" srcOrd="0" destOrd="0" presId="urn:microsoft.com/office/officeart/2005/8/layout/cycle4"/>
    <dgm:cxn modelId="{EDBBFD50-0219-4850-B125-A58372AD1D41}" srcId="{E3F45A01-9A10-4170-AAF0-7BCB6503062A}" destId="{84C6FC32-4DF1-4436-926A-9C2D6C745889}" srcOrd="0" destOrd="0" parTransId="{04D72C22-7DF5-4CE0-A76F-57A4DA5C5A37}" sibTransId="{439D4B3F-1144-4B95-881F-F1383956F42B}"/>
    <dgm:cxn modelId="{5A7B187B-B48C-474B-9551-4C02E3D3B3E4}" type="presOf" srcId="{E3F45A01-9A10-4170-AAF0-7BCB6503062A}" destId="{BBDC4534-A6AB-4041-BB73-09378FDA22BF}" srcOrd="0" destOrd="0" presId="urn:microsoft.com/office/officeart/2005/8/layout/cycle4"/>
    <dgm:cxn modelId="{97C0FC95-E122-46A7-BAE8-3D06C200AEB2}" srcId="{E761E7B8-53E8-4B37-B6E9-EC1F31C55E19}" destId="{8BF53CC7-92BB-45BB-A9BA-6F9CAAC00978}" srcOrd="2" destOrd="0" parTransId="{91538FE9-2C98-4F28-89DA-6A0631D977D0}" sibTransId="{E25C1F59-4B07-4346-B3A0-03A32425FCDC}"/>
    <dgm:cxn modelId="{CB3C3F48-9B7F-42DA-B6D9-D63BE492B036}" type="presOf" srcId="{F1EC08CE-8B62-4BC0-AD0F-77328B985F84}" destId="{B18F2316-E94C-4E21-8789-340CAA9FEA76}" srcOrd="1" destOrd="0" presId="urn:microsoft.com/office/officeart/2005/8/layout/cycle4"/>
    <dgm:cxn modelId="{F33F0485-0F80-48D7-8A6F-87010F478117}" srcId="{36E0DE34-3DE9-434A-8260-51C6DAF7FDCF}" destId="{F1EC08CE-8B62-4BC0-AD0F-77328B985F84}" srcOrd="0" destOrd="0" parTransId="{D33C30F3-BF49-40EA-99D7-B914EBD4348C}" sibTransId="{1218D850-539A-4BEB-969E-0B55D113F3C1}"/>
    <dgm:cxn modelId="{2934484A-F355-44BE-98A0-E6D31FB1F169}" type="presOf" srcId="{6A4E8092-BBF5-41CA-89F5-974DB6C80D2F}" destId="{8BF40C9E-03F8-42AC-8DBC-DBB06C772371}" srcOrd="0" destOrd="0" presId="urn:microsoft.com/office/officeart/2005/8/layout/cycle4"/>
    <dgm:cxn modelId="{E2FE1429-6DA5-4864-B552-30D7C7DC3D79}" type="presOf" srcId="{8BF53CC7-92BB-45BB-A9BA-6F9CAAC00978}" destId="{9D11A9CE-984E-4545-A1D6-983858A0D6CC}" srcOrd="0" destOrd="0" presId="urn:microsoft.com/office/officeart/2005/8/layout/cycle4"/>
    <dgm:cxn modelId="{D9936D13-A3FF-4E79-8693-83FC02F6A4ED}" srcId="{8BF53CC7-92BB-45BB-A9BA-6F9CAAC00978}" destId="{3D0AB63D-130C-412B-9608-B595FA8F471A}" srcOrd="0" destOrd="0" parTransId="{A0FCE213-01DF-4F05-91E6-7437A3F98660}" sibTransId="{5059BDD4-2DB1-4E09-B7BB-ABDFF04B740B}"/>
    <dgm:cxn modelId="{7693045F-3DDA-47C5-A69C-B13E926875CE}" type="presOf" srcId="{F1EC08CE-8B62-4BC0-AD0F-77328B985F84}" destId="{B3371C6A-7AFC-4E8D-99A9-4618849DFE01}" srcOrd="0" destOrd="0" presId="urn:microsoft.com/office/officeart/2005/8/layout/cycle4"/>
    <dgm:cxn modelId="{2960DED2-2CE8-4BDE-8057-1DD5E71CA384}" type="presOf" srcId="{6A4E8092-BBF5-41CA-89F5-974DB6C80D2F}" destId="{0498C42A-812C-481A-8F52-331C1BCDEC73}" srcOrd="1" destOrd="0" presId="urn:microsoft.com/office/officeart/2005/8/layout/cycle4"/>
    <dgm:cxn modelId="{88BFE686-B53D-444F-B453-C8B8EAB998C4}" srcId="{E761E7B8-53E8-4B37-B6E9-EC1F31C55E19}" destId="{E3F45A01-9A10-4170-AAF0-7BCB6503062A}" srcOrd="0" destOrd="0" parTransId="{9CBC67F9-0326-4468-9205-0ADA9BB681FE}" sibTransId="{C97B2BF7-EA65-4FB8-AA57-CF0D11D55028}"/>
    <dgm:cxn modelId="{92BC864F-CB55-4898-8692-B7E50591350C}" type="presOf" srcId="{84C6FC32-4DF1-4436-926A-9C2D6C745889}" destId="{FD027B5B-599F-4EB2-AFA8-F35DDFE0FC03}" srcOrd="0" destOrd="0" presId="urn:microsoft.com/office/officeart/2005/8/layout/cycle4"/>
    <dgm:cxn modelId="{56638C62-E926-4671-9963-9C1D169ACA4D}" srcId="{194C4967-0BED-4DF9-89DA-06EDC6F62A04}" destId="{6A4E8092-BBF5-41CA-89F5-974DB6C80D2F}" srcOrd="0" destOrd="0" parTransId="{B99CFB9C-D0D7-412E-8B7D-B5FFECBE42EB}" sibTransId="{441D0E73-F53E-4BB6-91F9-A2D71461A727}"/>
    <dgm:cxn modelId="{64F049C8-17E4-43E1-A378-7CAABBED3F3F}" type="presOf" srcId="{36E0DE34-3DE9-434A-8260-51C6DAF7FDCF}" destId="{1AD22871-32DF-4FD9-B024-5981A889A574}" srcOrd="0" destOrd="0" presId="urn:microsoft.com/office/officeart/2005/8/layout/cycle4"/>
    <dgm:cxn modelId="{5B212554-0C39-42C1-9B9B-41ADC66059F0}" type="presParOf" srcId="{0B693F8F-88D0-4453-86F8-F7DD9855E875}" destId="{A7186F1A-C0EC-45BF-9698-6E4D0B60B561}" srcOrd="0" destOrd="0" presId="urn:microsoft.com/office/officeart/2005/8/layout/cycle4"/>
    <dgm:cxn modelId="{0E1B258D-7719-42DA-B57E-284040A0A300}" type="presParOf" srcId="{A7186F1A-C0EC-45BF-9698-6E4D0B60B561}" destId="{2807D2B3-20C8-44FF-B7D2-B53AF2DBDFBC}" srcOrd="0" destOrd="0" presId="urn:microsoft.com/office/officeart/2005/8/layout/cycle4"/>
    <dgm:cxn modelId="{DD6DB47F-B8D0-42B5-9B6E-7968B4B50B37}" type="presParOf" srcId="{2807D2B3-20C8-44FF-B7D2-B53AF2DBDFBC}" destId="{FD027B5B-599F-4EB2-AFA8-F35DDFE0FC03}" srcOrd="0" destOrd="0" presId="urn:microsoft.com/office/officeart/2005/8/layout/cycle4"/>
    <dgm:cxn modelId="{8E9D61FC-63E9-4EF6-BBD7-2B1107C37D82}" type="presParOf" srcId="{2807D2B3-20C8-44FF-B7D2-B53AF2DBDFBC}" destId="{0A3EC2CE-35AF-4CE7-B46C-DF961F4A9749}" srcOrd="1" destOrd="0" presId="urn:microsoft.com/office/officeart/2005/8/layout/cycle4"/>
    <dgm:cxn modelId="{C65691C7-A536-4EB6-9E20-E66B8A5C2610}" type="presParOf" srcId="{A7186F1A-C0EC-45BF-9698-6E4D0B60B561}" destId="{85AD5594-0800-4E07-BB02-E248473AB79B}" srcOrd="1" destOrd="0" presId="urn:microsoft.com/office/officeart/2005/8/layout/cycle4"/>
    <dgm:cxn modelId="{A6E483A9-BBE9-4833-98C0-D9671543C0BB}" type="presParOf" srcId="{85AD5594-0800-4E07-BB02-E248473AB79B}" destId="{8BF40C9E-03F8-42AC-8DBC-DBB06C772371}" srcOrd="0" destOrd="0" presId="urn:microsoft.com/office/officeart/2005/8/layout/cycle4"/>
    <dgm:cxn modelId="{A11252AE-DDCA-4E8C-8489-5680DEB25FF0}" type="presParOf" srcId="{85AD5594-0800-4E07-BB02-E248473AB79B}" destId="{0498C42A-812C-481A-8F52-331C1BCDEC73}" srcOrd="1" destOrd="0" presId="urn:microsoft.com/office/officeart/2005/8/layout/cycle4"/>
    <dgm:cxn modelId="{929CBFB0-9A8D-46F8-AC63-F94A060C3C68}" type="presParOf" srcId="{A7186F1A-C0EC-45BF-9698-6E4D0B60B561}" destId="{1E9F99AA-CE5D-4C81-AADE-4CC3E76C26B4}" srcOrd="2" destOrd="0" presId="urn:microsoft.com/office/officeart/2005/8/layout/cycle4"/>
    <dgm:cxn modelId="{E2D9CEF9-AC8C-4C57-A2D8-B6C2BE93A2B6}" type="presParOf" srcId="{1E9F99AA-CE5D-4C81-AADE-4CC3E76C26B4}" destId="{50F50BF0-5ABF-47D5-9A24-C868750315D5}" srcOrd="0" destOrd="0" presId="urn:microsoft.com/office/officeart/2005/8/layout/cycle4"/>
    <dgm:cxn modelId="{5937D053-A206-4317-A199-F0B4196A372E}" type="presParOf" srcId="{1E9F99AA-CE5D-4C81-AADE-4CC3E76C26B4}" destId="{90F082DC-BE7A-40B8-B9DD-E39FAF3330F1}" srcOrd="1" destOrd="0" presId="urn:microsoft.com/office/officeart/2005/8/layout/cycle4"/>
    <dgm:cxn modelId="{F5EA092D-1C85-47D6-9229-76550AD75309}" type="presParOf" srcId="{A7186F1A-C0EC-45BF-9698-6E4D0B60B561}" destId="{4BC0B277-A82F-4093-82DE-8ABAC1BEFE81}" srcOrd="3" destOrd="0" presId="urn:microsoft.com/office/officeart/2005/8/layout/cycle4"/>
    <dgm:cxn modelId="{8FFA6F7A-8293-46B7-8C16-EB79586E795A}" type="presParOf" srcId="{4BC0B277-A82F-4093-82DE-8ABAC1BEFE81}" destId="{B3371C6A-7AFC-4E8D-99A9-4618849DFE01}" srcOrd="0" destOrd="0" presId="urn:microsoft.com/office/officeart/2005/8/layout/cycle4"/>
    <dgm:cxn modelId="{4A0A19B9-91B9-4B0C-BF4F-A245F60B3708}" type="presParOf" srcId="{4BC0B277-A82F-4093-82DE-8ABAC1BEFE81}" destId="{B18F2316-E94C-4E21-8789-340CAA9FEA76}" srcOrd="1" destOrd="0" presId="urn:microsoft.com/office/officeart/2005/8/layout/cycle4"/>
    <dgm:cxn modelId="{85542D90-00BD-48B1-A621-6B4CAEA64F28}" type="presParOf" srcId="{A7186F1A-C0EC-45BF-9698-6E4D0B60B561}" destId="{08AFEFF8-77F4-4314-88B9-EDA7125707FA}" srcOrd="4" destOrd="0" presId="urn:microsoft.com/office/officeart/2005/8/layout/cycle4"/>
    <dgm:cxn modelId="{AF57FFBC-B6F2-48C2-B655-26AC7F4E061F}" type="presParOf" srcId="{0B693F8F-88D0-4453-86F8-F7DD9855E875}" destId="{48473615-1FCE-4986-B3A8-BBE979818080}" srcOrd="1" destOrd="0" presId="urn:microsoft.com/office/officeart/2005/8/layout/cycle4"/>
    <dgm:cxn modelId="{D5A52413-C844-40EB-89EB-C732383662EC}" type="presParOf" srcId="{48473615-1FCE-4986-B3A8-BBE979818080}" destId="{BBDC4534-A6AB-4041-BB73-09378FDA22BF}" srcOrd="0" destOrd="0" presId="urn:microsoft.com/office/officeart/2005/8/layout/cycle4"/>
    <dgm:cxn modelId="{C0BF9D7A-BAA3-4194-8098-24CDCBC44936}" type="presParOf" srcId="{48473615-1FCE-4986-B3A8-BBE979818080}" destId="{7036B250-C82F-47C8-9499-428A89D12B4D}" srcOrd="1" destOrd="0" presId="urn:microsoft.com/office/officeart/2005/8/layout/cycle4"/>
    <dgm:cxn modelId="{6A4741BA-04F5-42A8-B1B4-561E8E459556}" type="presParOf" srcId="{48473615-1FCE-4986-B3A8-BBE979818080}" destId="{9D11A9CE-984E-4545-A1D6-983858A0D6CC}" srcOrd="2" destOrd="0" presId="urn:microsoft.com/office/officeart/2005/8/layout/cycle4"/>
    <dgm:cxn modelId="{D691CC97-BB0A-4157-939B-3562F9B0F0A9}" type="presParOf" srcId="{48473615-1FCE-4986-B3A8-BBE979818080}" destId="{1AD22871-32DF-4FD9-B024-5981A889A574}" srcOrd="3" destOrd="0" presId="urn:microsoft.com/office/officeart/2005/8/layout/cycle4"/>
    <dgm:cxn modelId="{CC71FA89-AC5E-43EF-939A-00039FC32DD5}" type="presParOf" srcId="{48473615-1FCE-4986-B3A8-BBE979818080}" destId="{34B474A3-6AA0-4C9B-BE85-C84AA44CD5E9}" srcOrd="4" destOrd="0" presId="urn:microsoft.com/office/officeart/2005/8/layout/cycle4"/>
    <dgm:cxn modelId="{27FBC8CA-3AEC-49B6-BC8D-45D00B14FCA3}" type="presParOf" srcId="{0B693F8F-88D0-4453-86F8-F7DD9855E875}" destId="{F335C93F-C516-4FBE-8804-27AC2671F1B4}" srcOrd="2" destOrd="0" presId="urn:microsoft.com/office/officeart/2005/8/layout/cycle4"/>
    <dgm:cxn modelId="{F22C2282-BC4E-4C30-A4DE-7BFF0265DEA7}" type="presParOf" srcId="{0B693F8F-88D0-4453-86F8-F7DD9855E875}" destId="{85069E18-45F6-48F7-AB48-2E2C8EAB5E24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48F711-1F7D-4420-A1A8-6EE8EB4FA541}" type="doc">
      <dgm:prSet loTypeId="urn:microsoft.com/office/officeart/2005/8/layout/bProcess3" loCatId="process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AA52C2BD-6C93-4B26-8F7A-37EC63CA3039}">
      <dgm:prSet phldrT="[Tekst]" custT="1"/>
      <dgm:spPr/>
      <dgm:t>
        <a:bodyPr/>
        <a:lstStyle/>
        <a:p>
          <a:r>
            <a:rPr lang="pl-PL" sz="1600" b="1" dirty="0" smtClean="0"/>
            <a:t>2020 – IV 2021</a:t>
          </a:r>
        </a:p>
        <a:p>
          <a:r>
            <a:rPr lang="pl-PL" sz="1400" dirty="0" smtClean="0"/>
            <a:t>Opracowanie </a:t>
          </a:r>
          <a:r>
            <a:rPr lang="pl-PL" sz="1400" dirty="0" smtClean="0"/>
            <a:t>projektów Programów</a:t>
          </a:r>
          <a:endParaRPr lang="pl-PL" sz="1400" dirty="0" smtClean="0"/>
        </a:p>
        <a:p>
          <a:r>
            <a:rPr lang="pl-PL" sz="1400" dirty="0" smtClean="0"/>
            <a:t>Konsultacje i wyjaśnienia na etapie wnioskowania o Wpis do Wykazu</a:t>
          </a:r>
          <a:endParaRPr lang="pl-PL" sz="1400" b="1" dirty="0"/>
        </a:p>
      </dgm:t>
    </dgm:pt>
    <dgm:pt modelId="{436F3D98-D3F7-4E26-9C9F-4EC22F100B51}" type="parTrans" cxnId="{7C9E09AF-6C7A-46C6-A5FF-3AD98F9DDF7E}">
      <dgm:prSet/>
      <dgm:spPr/>
      <dgm:t>
        <a:bodyPr/>
        <a:lstStyle/>
        <a:p>
          <a:endParaRPr lang="pl-PL" sz="2400"/>
        </a:p>
      </dgm:t>
    </dgm:pt>
    <dgm:pt modelId="{554ABF94-B07D-420E-8DB7-41EBCA7B3F53}" type="sibTrans" cxnId="{7C9E09AF-6C7A-46C6-A5FF-3AD98F9DDF7E}">
      <dgm:prSet custT="1"/>
      <dgm:spPr>
        <a:ln w="28575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pl-PL" sz="1050"/>
        </a:p>
      </dgm:t>
    </dgm:pt>
    <dgm:pt modelId="{49C1012E-4E08-416F-9C64-CF550A033A19}">
      <dgm:prSet phldrT="[Tekst]" custT="1"/>
      <dgm:spPr/>
      <dgm:t>
        <a:bodyPr/>
        <a:lstStyle/>
        <a:p>
          <a:r>
            <a:rPr lang="pl-PL" sz="1600" b="1" dirty="0" smtClean="0"/>
            <a:t>IV 2021</a:t>
          </a:r>
        </a:p>
        <a:p>
          <a:r>
            <a:rPr lang="pl-PL" sz="1400" dirty="0" smtClean="0"/>
            <a:t>Wpisy </a:t>
          </a:r>
          <a:r>
            <a:rPr lang="pl-PL" sz="1400" dirty="0" smtClean="0"/>
            <a:t>do Wykazu Prac Legislacyjnych i Programowych Rady Ministrów </a:t>
          </a:r>
          <a:endParaRPr lang="pl-PL" sz="1400" b="1" dirty="0"/>
        </a:p>
      </dgm:t>
    </dgm:pt>
    <dgm:pt modelId="{7C5F329C-7433-4F2E-BD96-31C4A7BE3C91}" type="parTrans" cxnId="{14CF3066-1588-4B9B-BA5D-47A0D90A0BCD}">
      <dgm:prSet/>
      <dgm:spPr/>
      <dgm:t>
        <a:bodyPr/>
        <a:lstStyle/>
        <a:p>
          <a:endParaRPr lang="pl-PL" sz="2400"/>
        </a:p>
      </dgm:t>
    </dgm:pt>
    <dgm:pt modelId="{2D8BF44E-0E5E-49AB-A9E2-2A1B7B34D5BF}" type="sibTrans" cxnId="{14CF3066-1588-4B9B-BA5D-47A0D90A0BCD}">
      <dgm:prSet custT="1"/>
      <dgm:spPr>
        <a:ln w="28575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pl-PL" sz="1050"/>
        </a:p>
      </dgm:t>
    </dgm:pt>
    <dgm:pt modelId="{B5B742D9-83E7-4611-8CA0-4BBF97385661}">
      <dgm:prSet phldrT="[Tekst]" custT="1"/>
      <dgm:spPr/>
      <dgm:t>
        <a:bodyPr/>
        <a:lstStyle/>
        <a:p>
          <a:r>
            <a:rPr lang="pl-PL" sz="1600" b="1" dirty="0" smtClean="0"/>
            <a:t>VIII – IX 2021</a:t>
          </a:r>
        </a:p>
        <a:p>
          <a:r>
            <a:rPr lang="pl-PL" sz="1400" dirty="0" smtClean="0"/>
            <a:t>Konsultacje międzyresortowe, branżowe i społeczne</a:t>
          </a:r>
          <a:endParaRPr lang="pl-PL" sz="1400" b="1" dirty="0"/>
        </a:p>
      </dgm:t>
    </dgm:pt>
    <dgm:pt modelId="{B699783E-A228-472D-A51B-324674CC1F31}" type="parTrans" cxnId="{A547D7C1-49C1-4093-A7DB-0B118379CE3A}">
      <dgm:prSet/>
      <dgm:spPr/>
      <dgm:t>
        <a:bodyPr/>
        <a:lstStyle/>
        <a:p>
          <a:endParaRPr lang="pl-PL" sz="2400"/>
        </a:p>
      </dgm:t>
    </dgm:pt>
    <dgm:pt modelId="{53A2286C-499A-4BD8-9D09-C8B95AE4CF9D}" type="sibTrans" cxnId="{A547D7C1-49C1-4093-A7DB-0B118379CE3A}">
      <dgm:prSet custT="1"/>
      <dgm:spPr>
        <a:ln w="28575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pl-PL" sz="1050"/>
        </a:p>
      </dgm:t>
    </dgm:pt>
    <dgm:pt modelId="{2DD41D91-F591-4651-9D37-BD3679A9BA1C}">
      <dgm:prSet custT="1"/>
      <dgm:spPr/>
      <dgm:t>
        <a:bodyPr/>
        <a:lstStyle/>
        <a:p>
          <a:r>
            <a:rPr lang="pl-PL" sz="1600" b="1" dirty="0" smtClean="0"/>
            <a:t>IX – XII 2021 </a:t>
          </a:r>
        </a:p>
        <a:p>
          <a:r>
            <a:rPr lang="pl-PL" sz="1400" dirty="0" smtClean="0"/>
            <a:t>Przygotowanie do przeprowadzenia SOOŚ</a:t>
          </a:r>
        </a:p>
        <a:p>
          <a:r>
            <a:rPr lang="pl-PL" sz="1400" dirty="0" smtClean="0"/>
            <a:t>Aktualizacja </a:t>
          </a:r>
          <a:r>
            <a:rPr lang="pl-PL" sz="1400" dirty="0" smtClean="0"/>
            <a:t>Programów </a:t>
          </a:r>
          <a:r>
            <a:rPr lang="pl-PL" sz="1400" dirty="0" smtClean="0"/>
            <a:t>zgodnie z wynikami konsultacji</a:t>
          </a:r>
          <a:endParaRPr lang="pl-PL" sz="1400" dirty="0"/>
        </a:p>
      </dgm:t>
    </dgm:pt>
    <dgm:pt modelId="{CD397004-F0A2-4262-9ED3-C26EA9BDB359}" type="parTrans" cxnId="{0D7C3D6C-4938-40B3-B314-7228C177A0F7}">
      <dgm:prSet/>
      <dgm:spPr/>
      <dgm:t>
        <a:bodyPr/>
        <a:lstStyle/>
        <a:p>
          <a:endParaRPr lang="pl-PL" sz="2400"/>
        </a:p>
      </dgm:t>
    </dgm:pt>
    <dgm:pt modelId="{4608619F-38C3-4965-8C6C-5C5ED2FDC657}" type="sibTrans" cxnId="{0D7C3D6C-4938-40B3-B314-7228C177A0F7}">
      <dgm:prSet custT="1"/>
      <dgm:spPr>
        <a:ln w="28575">
          <a:solidFill>
            <a:schemeClr val="tx2">
              <a:lumMod val="75000"/>
            </a:schemeClr>
          </a:solidFill>
        </a:ln>
      </dgm:spPr>
      <dgm:t>
        <a:bodyPr/>
        <a:lstStyle/>
        <a:p>
          <a:endParaRPr lang="pl-PL" sz="2400"/>
        </a:p>
      </dgm:t>
    </dgm:pt>
    <dgm:pt modelId="{69DB0BC9-5450-454A-80B0-FBE430B0FA21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pl-PL" sz="1600" b="1" dirty="0" smtClean="0"/>
            <a:t>I – IX 2022</a:t>
          </a:r>
          <a:r>
            <a:rPr lang="pl-PL" sz="1400" dirty="0" smtClean="0"/>
            <a:t>  (aktualnie)</a:t>
          </a:r>
        </a:p>
        <a:p>
          <a:r>
            <a:rPr lang="pl-PL" sz="1400" dirty="0" smtClean="0"/>
            <a:t>Przeprowadzenie SOOŚ</a:t>
          </a:r>
        </a:p>
      </dgm:t>
    </dgm:pt>
    <dgm:pt modelId="{C493BCD1-C2CD-4030-9B70-0FDCBB61B689}" type="parTrans" cxnId="{1F318FDB-2789-459F-AF6B-9AD82B2B0202}">
      <dgm:prSet/>
      <dgm:spPr/>
      <dgm:t>
        <a:bodyPr/>
        <a:lstStyle/>
        <a:p>
          <a:endParaRPr lang="pl-PL" sz="2000"/>
        </a:p>
      </dgm:t>
    </dgm:pt>
    <dgm:pt modelId="{35264A12-3665-4468-8197-2DCFCB0098FA}" type="sibTrans" cxnId="{1F318FDB-2789-459F-AF6B-9AD82B2B0202}">
      <dgm:prSet custT="1"/>
      <dgm:spPr>
        <a:ln w="28575">
          <a:solidFill>
            <a:schemeClr val="tx2">
              <a:lumMod val="75000"/>
            </a:schemeClr>
          </a:solidFill>
          <a:prstDash val="sysDot"/>
        </a:ln>
      </dgm:spPr>
      <dgm:t>
        <a:bodyPr/>
        <a:lstStyle/>
        <a:p>
          <a:endParaRPr lang="pl-PL" sz="2000"/>
        </a:p>
      </dgm:t>
    </dgm:pt>
    <dgm:pt modelId="{14611841-12A4-43B6-804E-4E2434AFA8A4}">
      <dgm:prSet custT="1"/>
      <dgm:spPr/>
      <dgm:t>
        <a:bodyPr/>
        <a:lstStyle/>
        <a:p>
          <a:r>
            <a:rPr lang="pl-PL" sz="1600" b="1" dirty="0" smtClean="0"/>
            <a:t>IX – XII 2022</a:t>
          </a:r>
        </a:p>
        <a:p>
          <a:r>
            <a:rPr lang="pl-PL" sz="1600" dirty="0" smtClean="0"/>
            <a:t>Przyjęcie </a:t>
          </a:r>
          <a:r>
            <a:rPr lang="pl-PL" sz="1600" dirty="0" smtClean="0"/>
            <a:t>Programów</a:t>
          </a:r>
          <a:endParaRPr lang="pl-PL" sz="1600" dirty="0"/>
        </a:p>
      </dgm:t>
    </dgm:pt>
    <dgm:pt modelId="{F2981896-5611-42D8-9E60-B6DF7BD50231}" type="parTrans" cxnId="{E278A705-B0A9-4D88-A3B0-BDCD2895E46F}">
      <dgm:prSet/>
      <dgm:spPr/>
      <dgm:t>
        <a:bodyPr/>
        <a:lstStyle/>
        <a:p>
          <a:endParaRPr lang="pl-PL" sz="2000"/>
        </a:p>
      </dgm:t>
    </dgm:pt>
    <dgm:pt modelId="{0300FC1A-9156-4E49-B41D-3DDFBF558DF9}" type="sibTrans" cxnId="{E278A705-B0A9-4D88-A3B0-BDCD2895E46F}">
      <dgm:prSet/>
      <dgm:spPr/>
      <dgm:t>
        <a:bodyPr/>
        <a:lstStyle/>
        <a:p>
          <a:endParaRPr lang="pl-PL" sz="2000"/>
        </a:p>
      </dgm:t>
    </dgm:pt>
    <dgm:pt modelId="{A437AEC2-B54C-4C75-A782-1773AE3438FD}" type="pres">
      <dgm:prSet presAssocID="{7848F711-1F7D-4420-A1A8-6EE8EB4FA54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06189314-4D10-4D39-9CBD-73A7BC3E18A3}" type="pres">
      <dgm:prSet presAssocID="{AA52C2BD-6C93-4B26-8F7A-37EC63CA303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39D8538-4C01-48FA-BB6D-97A4E64FCFDA}" type="pres">
      <dgm:prSet presAssocID="{554ABF94-B07D-420E-8DB7-41EBCA7B3F53}" presName="sibTrans" presStyleLbl="sibTrans1D1" presStyleIdx="0" presStyleCnt="5"/>
      <dgm:spPr/>
      <dgm:t>
        <a:bodyPr/>
        <a:lstStyle/>
        <a:p>
          <a:endParaRPr lang="pl-PL"/>
        </a:p>
      </dgm:t>
    </dgm:pt>
    <dgm:pt modelId="{F8393A97-5265-46A9-8284-0F6CFFF291CA}" type="pres">
      <dgm:prSet presAssocID="{554ABF94-B07D-420E-8DB7-41EBCA7B3F53}" presName="connectorText" presStyleLbl="sibTrans1D1" presStyleIdx="0" presStyleCnt="5"/>
      <dgm:spPr/>
      <dgm:t>
        <a:bodyPr/>
        <a:lstStyle/>
        <a:p>
          <a:endParaRPr lang="pl-PL"/>
        </a:p>
      </dgm:t>
    </dgm:pt>
    <dgm:pt modelId="{8E7567BC-94AD-409F-BD67-C04CA16AD966}" type="pres">
      <dgm:prSet presAssocID="{49C1012E-4E08-416F-9C64-CF550A033A1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FA4BDE7-B0CC-4558-8D42-EA94D2ACE2FE}" type="pres">
      <dgm:prSet presAssocID="{2D8BF44E-0E5E-49AB-A9E2-2A1B7B34D5BF}" presName="sibTrans" presStyleLbl="sibTrans1D1" presStyleIdx="1" presStyleCnt="5"/>
      <dgm:spPr/>
      <dgm:t>
        <a:bodyPr/>
        <a:lstStyle/>
        <a:p>
          <a:endParaRPr lang="pl-PL"/>
        </a:p>
      </dgm:t>
    </dgm:pt>
    <dgm:pt modelId="{746649B4-C5BA-4D7E-9AEC-B9FA44C455F6}" type="pres">
      <dgm:prSet presAssocID="{2D8BF44E-0E5E-49AB-A9E2-2A1B7B34D5BF}" presName="connectorText" presStyleLbl="sibTrans1D1" presStyleIdx="1" presStyleCnt="5"/>
      <dgm:spPr/>
      <dgm:t>
        <a:bodyPr/>
        <a:lstStyle/>
        <a:p>
          <a:endParaRPr lang="pl-PL"/>
        </a:p>
      </dgm:t>
    </dgm:pt>
    <dgm:pt modelId="{52A3D7BF-4857-4C0A-A6A5-B7E98EC252EF}" type="pres">
      <dgm:prSet presAssocID="{B5B742D9-83E7-4611-8CA0-4BBF9738566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1B3A199-8365-41EC-AEA6-263E05BD250E}" type="pres">
      <dgm:prSet presAssocID="{53A2286C-499A-4BD8-9D09-C8B95AE4CF9D}" presName="sibTrans" presStyleLbl="sibTrans1D1" presStyleIdx="2" presStyleCnt="5"/>
      <dgm:spPr/>
      <dgm:t>
        <a:bodyPr/>
        <a:lstStyle/>
        <a:p>
          <a:endParaRPr lang="pl-PL"/>
        </a:p>
      </dgm:t>
    </dgm:pt>
    <dgm:pt modelId="{5EB8611E-69A3-4875-AAE7-08CFDC8A8CD7}" type="pres">
      <dgm:prSet presAssocID="{53A2286C-499A-4BD8-9D09-C8B95AE4CF9D}" presName="connectorText" presStyleLbl="sibTrans1D1" presStyleIdx="2" presStyleCnt="5"/>
      <dgm:spPr/>
      <dgm:t>
        <a:bodyPr/>
        <a:lstStyle/>
        <a:p>
          <a:endParaRPr lang="pl-PL"/>
        </a:p>
      </dgm:t>
    </dgm:pt>
    <dgm:pt modelId="{A5D8B76C-6946-4D09-B72F-398DB60D5808}" type="pres">
      <dgm:prSet presAssocID="{2DD41D91-F591-4651-9D37-BD3679A9BA1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42EB23A-417A-45C8-8F8E-F13DF4FA3148}" type="pres">
      <dgm:prSet presAssocID="{4608619F-38C3-4965-8C6C-5C5ED2FDC657}" presName="sibTrans" presStyleLbl="sibTrans1D1" presStyleIdx="3" presStyleCnt="5"/>
      <dgm:spPr/>
      <dgm:t>
        <a:bodyPr/>
        <a:lstStyle/>
        <a:p>
          <a:endParaRPr lang="pl-PL"/>
        </a:p>
      </dgm:t>
    </dgm:pt>
    <dgm:pt modelId="{1B848D92-0E8F-4912-931B-966F848F22AC}" type="pres">
      <dgm:prSet presAssocID="{4608619F-38C3-4965-8C6C-5C5ED2FDC657}" presName="connectorText" presStyleLbl="sibTrans1D1" presStyleIdx="3" presStyleCnt="5"/>
      <dgm:spPr/>
      <dgm:t>
        <a:bodyPr/>
        <a:lstStyle/>
        <a:p>
          <a:endParaRPr lang="pl-PL"/>
        </a:p>
      </dgm:t>
    </dgm:pt>
    <dgm:pt modelId="{520C6A1A-87AA-4D64-B532-85AB073E980D}" type="pres">
      <dgm:prSet presAssocID="{69DB0BC9-5450-454A-80B0-FBE430B0FA2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0ABF3CC-6A23-49D6-BF28-B0D92E1B7676}" type="pres">
      <dgm:prSet presAssocID="{35264A12-3665-4468-8197-2DCFCB0098FA}" presName="sibTrans" presStyleLbl="sibTrans1D1" presStyleIdx="4" presStyleCnt="5"/>
      <dgm:spPr/>
      <dgm:t>
        <a:bodyPr/>
        <a:lstStyle/>
        <a:p>
          <a:endParaRPr lang="pl-PL"/>
        </a:p>
      </dgm:t>
    </dgm:pt>
    <dgm:pt modelId="{65E2D331-2A18-4E42-98A8-6293B08A3589}" type="pres">
      <dgm:prSet presAssocID="{35264A12-3665-4468-8197-2DCFCB0098FA}" presName="connectorText" presStyleLbl="sibTrans1D1" presStyleIdx="4" presStyleCnt="5"/>
      <dgm:spPr/>
      <dgm:t>
        <a:bodyPr/>
        <a:lstStyle/>
        <a:p>
          <a:endParaRPr lang="pl-PL"/>
        </a:p>
      </dgm:t>
    </dgm:pt>
    <dgm:pt modelId="{B46ACE92-3E49-409B-B41C-27995A401029}" type="pres">
      <dgm:prSet presAssocID="{14611841-12A4-43B6-804E-4E2434AFA8A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2590EB94-0EB3-4873-A0AE-29CEE963DC94}" type="presOf" srcId="{4608619F-38C3-4965-8C6C-5C5ED2FDC657}" destId="{1B848D92-0E8F-4912-931B-966F848F22AC}" srcOrd="1" destOrd="0" presId="urn:microsoft.com/office/officeart/2005/8/layout/bProcess3"/>
    <dgm:cxn modelId="{1F318FDB-2789-459F-AF6B-9AD82B2B0202}" srcId="{7848F711-1F7D-4420-A1A8-6EE8EB4FA541}" destId="{69DB0BC9-5450-454A-80B0-FBE430B0FA21}" srcOrd="4" destOrd="0" parTransId="{C493BCD1-C2CD-4030-9B70-0FDCBB61B689}" sibTransId="{35264A12-3665-4468-8197-2DCFCB0098FA}"/>
    <dgm:cxn modelId="{C566E126-F42A-417E-95F0-531C03174836}" type="presOf" srcId="{2D8BF44E-0E5E-49AB-A9E2-2A1B7B34D5BF}" destId="{746649B4-C5BA-4D7E-9AEC-B9FA44C455F6}" srcOrd="1" destOrd="0" presId="urn:microsoft.com/office/officeart/2005/8/layout/bProcess3"/>
    <dgm:cxn modelId="{7C9E09AF-6C7A-46C6-A5FF-3AD98F9DDF7E}" srcId="{7848F711-1F7D-4420-A1A8-6EE8EB4FA541}" destId="{AA52C2BD-6C93-4B26-8F7A-37EC63CA3039}" srcOrd="0" destOrd="0" parTransId="{436F3D98-D3F7-4E26-9C9F-4EC22F100B51}" sibTransId="{554ABF94-B07D-420E-8DB7-41EBCA7B3F53}"/>
    <dgm:cxn modelId="{E99DAAD6-5A54-443B-BE25-7417FEF8F6DA}" type="presOf" srcId="{49C1012E-4E08-416F-9C64-CF550A033A19}" destId="{8E7567BC-94AD-409F-BD67-C04CA16AD966}" srcOrd="0" destOrd="0" presId="urn:microsoft.com/office/officeart/2005/8/layout/bProcess3"/>
    <dgm:cxn modelId="{49DB1517-34E4-48B5-8717-AFCFB3DBB184}" type="presOf" srcId="{4608619F-38C3-4965-8C6C-5C5ED2FDC657}" destId="{E42EB23A-417A-45C8-8F8E-F13DF4FA3148}" srcOrd="0" destOrd="0" presId="urn:microsoft.com/office/officeart/2005/8/layout/bProcess3"/>
    <dgm:cxn modelId="{9CB5668D-3601-4C8E-846A-8727395FA311}" type="presOf" srcId="{2DD41D91-F591-4651-9D37-BD3679A9BA1C}" destId="{A5D8B76C-6946-4D09-B72F-398DB60D5808}" srcOrd="0" destOrd="0" presId="urn:microsoft.com/office/officeart/2005/8/layout/bProcess3"/>
    <dgm:cxn modelId="{A547D7C1-49C1-4093-A7DB-0B118379CE3A}" srcId="{7848F711-1F7D-4420-A1A8-6EE8EB4FA541}" destId="{B5B742D9-83E7-4611-8CA0-4BBF97385661}" srcOrd="2" destOrd="0" parTransId="{B699783E-A228-472D-A51B-324674CC1F31}" sibTransId="{53A2286C-499A-4BD8-9D09-C8B95AE4CF9D}"/>
    <dgm:cxn modelId="{7D086A7C-B383-4E81-9150-3EFDA5124C59}" type="presOf" srcId="{14611841-12A4-43B6-804E-4E2434AFA8A4}" destId="{B46ACE92-3E49-409B-B41C-27995A401029}" srcOrd="0" destOrd="0" presId="urn:microsoft.com/office/officeart/2005/8/layout/bProcess3"/>
    <dgm:cxn modelId="{A2B823B0-EA46-4BE2-8134-1A145B9D0CB5}" type="presOf" srcId="{B5B742D9-83E7-4611-8CA0-4BBF97385661}" destId="{52A3D7BF-4857-4C0A-A6A5-B7E98EC252EF}" srcOrd="0" destOrd="0" presId="urn:microsoft.com/office/officeart/2005/8/layout/bProcess3"/>
    <dgm:cxn modelId="{691F98B4-8B03-4D3C-99E0-FFC74426B0A7}" type="presOf" srcId="{7848F711-1F7D-4420-A1A8-6EE8EB4FA541}" destId="{A437AEC2-B54C-4C75-A782-1773AE3438FD}" srcOrd="0" destOrd="0" presId="urn:microsoft.com/office/officeart/2005/8/layout/bProcess3"/>
    <dgm:cxn modelId="{E278A705-B0A9-4D88-A3B0-BDCD2895E46F}" srcId="{7848F711-1F7D-4420-A1A8-6EE8EB4FA541}" destId="{14611841-12A4-43B6-804E-4E2434AFA8A4}" srcOrd="5" destOrd="0" parTransId="{F2981896-5611-42D8-9E60-B6DF7BD50231}" sibTransId="{0300FC1A-9156-4E49-B41D-3DDFBF558DF9}"/>
    <dgm:cxn modelId="{2E0CE4EE-B6E7-49E2-801F-1A5BC5029030}" type="presOf" srcId="{554ABF94-B07D-420E-8DB7-41EBCA7B3F53}" destId="{F8393A97-5265-46A9-8284-0F6CFFF291CA}" srcOrd="1" destOrd="0" presId="urn:microsoft.com/office/officeart/2005/8/layout/bProcess3"/>
    <dgm:cxn modelId="{3A5A718B-3DDC-4ACC-A407-A7A206F14C10}" type="presOf" srcId="{35264A12-3665-4468-8197-2DCFCB0098FA}" destId="{65E2D331-2A18-4E42-98A8-6293B08A3589}" srcOrd="1" destOrd="0" presId="urn:microsoft.com/office/officeart/2005/8/layout/bProcess3"/>
    <dgm:cxn modelId="{14CF3066-1588-4B9B-BA5D-47A0D90A0BCD}" srcId="{7848F711-1F7D-4420-A1A8-6EE8EB4FA541}" destId="{49C1012E-4E08-416F-9C64-CF550A033A19}" srcOrd="1" destOrd="0" parTransId="{7C5F329C-7433-4F2E-BD96-31C4A7BE3C91}" sibTransId="{2D8BF44E-0E5E-49AB-A9E2-2A1B7B34D5BF}"/>
    <dgm:cxn modelId="{83366B02-8D1C-4CEF-BB16-A1743ECB6075}" type="presOf" srcId="{554ABF94-B07D-420E-8DB7-41EBCA7B3F53}" destId="{339D8538-4C01-48FA-BB6D-97A4E64FCFDA}" srcOrd="0" destOrd="0" presId="urn:microsoft.com/office/officeart/2005/8/layout/bProcess3"/>
    <dgm:cxn modelId="{903292F3-73B7-4627-8E94-67D295CDEBD9}" type="presOf" srcId="{69DB0BC9-5450-454A-80B0-FBE430B0FA21}" destId="{520C6A1A-87AA-4D64-B532-85AB073E980D}" srcOrd="0" destOrd="0" presId="urn:microsoft.com/office/officeart/2005/8/layout/bProcess3"/>
    <dgm:cxn modelId="{CBF47332-2600-4EDE-9D36-C082D4DA8173}" type="presOf" srcId="{53A2286C-499A-4BD8-9D09-C8B95AE4CF9D}" destId="{21B3A199-8365-41EC-AEA6-263E05BD250E}" srcOrd="0" destOrd="0" presId="urn:microsoft.com/office/officeart/2005/8/layout/bProcess3"/>
    <dgm:cxn modelId="{C67269A6-0538-4256-AF0E-90B797A39566}" type="presOf" srcId="{35264A12-3665-4468-8197-2DCFCB0098FA}" destId="{50ABF3CC-6A23-49D6-BF28-B0D92E1B7676}" srcOrd="0" destOrd="0" presId="urn:microsoft.com/office/officeart/2005/8/layout/bProcess3"/>
    <dgm:cxn modelId="{0D7C3D6C-4938-40B3-B314-7228C177A0F7}" srcId="{7848F711-1F7D-4420-A1A8-6EE8EB4FA541}" destId="{2DD41D91-F591-4651-9D37-BD3679A9BA1C}" srcOrd="3" destOrd="0" parTransId="{CD397004-F0A2-4262-9ED3-C26EA9BDB359}" sibTransId="{4608619F-38C3-4965-8C6C-5C5ED2FDC657}"/>
    <dgm:cxn modelId="{A65684FA-5E84-4ED5-9E9F-B7E31C05800D}" type="presOf" srcId="{2D8BF44E-0E5E-49AB-A9E2-2A1B7B34D5BF}" destId="{2FA4BDE7-B0CC-4558-8D42-EA94D2ACE2FE}" srcOrd="0" destOrd="0" presId="urn:microsoft.com/office/officeart/2005/8/layout/bProcess3"/>
    <dgm:cxn modelId="{A4CB9133-1522-40C4-8250-1E5460CDFA80}" type="presOf" srcId="{AA52C2BD-6C93-4B26-8F7A-37EC63CA3039}" destId="{06189314-4D10-4D39-9CBD-73A7BC3E18A3}" srcOrd="0" destOrd="0" presId="urn:microsoft.com/office/officeart/2005/8/layout/bProcess3"/>
    <dgm:cxn modelId="{840B9CCC-1247-4927-9C42-50D595E7C410}" type="presOf" srcId="{53A2286C-499A-4BD8-9D09-C8B95AE4CF9D}" destId="{5EB8611E-69A3-4875-AAE7-08CFDC8A8CD7}" srcOrd="1" destOrd="0" presId="urn:microsoft.com/office/officeart/2005/8/layout/bProcess3"/>
    <dgm:cxn modelId="{53688DBF-30EA-4D2B-86CA-4A76D8AFA2AA}" type="presParOf" srcId="{A437AEC2-B54C-4C75-A782-1773AE3438FD}" destId="{06189314-4D10-4D39-9CBD-73A7BC3E18A3}" srcOrd="0" destOrd="0" presId="urn:microsoft.com/office/officeart/2005/8/layout/bProcess3"/>
    <dgm:cxn modelId="{AD1C7F6E-8309-4944-B9EF-0702DB511216}" type="presParOf" srcId="{A437AEC2-B54C-4C75-A782-1773AE3438FD}" destId="{339D8538-4C01-48FA-BB6D-97A4E64FCFDA}" srcOrd="1" destOrd="0" presId="urn:microsoft.com/office/officeart/2005/8/layout/bProcess3"/>
    <dgm:cxn modelId="{90282FFF-E1FA-41EE-B15F-68957F822331}" type="presParOf" srcId="{339D8538-4C01-48FA-BB6D-97A4E64FCFDA}" destId="{F8393A97-5265-46A9-8284-0F6CFFF291CA}" srcOrd="0" destOrd="0" presId="urn:microsoft.com/office/officeart/2005/8/layout/bProcess3"/>
    <dgm:cxn modelId="{610387D3-1CBC-43A3-AAB8-7343E45D0717}" type="presParOf" srcId="{A437AEC2-B54C-4C75-A782-1773AE3438FD}" destId="{8E7567BC-94AD-409F-BD67-C04CA16AD966}" srcOrd="2" destOrd="0" presId="urn:microsoft.com/office/officeart/2005/8/layout/bProcess3"/>
    <dgm:cxn modelId="{C6064CD9-81FB-4C9C-82F6-62705D075F18}" type="presParOf" srcId="{A437AEC2-B54C-4C75-A782-1773AE3438FD}" destId="{2FA4BDE7-B0CC-4558-8D42-EA94D2ACE2FE}" srcOrd="3" destOrd="0" presId="urn:microsoft.com/office/officeart/2005/8/layout/bProcess3"/>
    <dgm:cxn modelId="{8FF00DB0-6F3A-4358-B408-EA28A0C5BD18}" type="presParOf" srcId="{2FA4BDE7-B0CC-4558-8D42-EA94D2ACE2FE}" destId="{746649B4-C5BA-4D7E-9AEC-B9FA44C455F6}" srcOrd="0" destOrd="0" presId="urn:microsoft.com/office/officeart/2005/8/layout/bProcess3"/>
    <dgm:cxn modelId="{9F65F05B-B736-4A08-AD21-1407747E4BDA}" type="presParOf" srcId="{A437AEC2-B54C-4C75-A782-1773AE3438FD}" destId="{52A3D7BF-4857-4C0A-A6A5-B7E98EC252EF}" srcOrd="4" destOrd="0" presId="urn:microsoft.com/office/officeart/2005/8/layout/bProcess3"/>
    <dgm:cxn modelId="{C5BB606B-A1CD-4F9F-AF57-53F33F0E891D}" type="presParOf" srcId="{A437AEC2-B54C-4C75-A782-1773AE3438FD}" destId="{21B3A199-8365-41EC-AEA6-263E05BD250E}" srcOrd="5" destOrd="0" presId="urn:microsoft.com/office/officeart/2005/8/layout/bProcess3"/>
    <dgm:cxn modelId="{05C8302C-DBDA-44EE-9E88-9F37CC260B08}" type="presParOf" srcId="{21B3A199-8365-41EC-AEA6-263E05BD250E}" destId="{5EB8611E-69A3-4875-AAE7-08CFDC8A8CD7}" srcOrd="0" destOrd="0" presId="urn:microsoft.com/office/officeart/2005/8/layout/bProcess3"/>
    <dgm:cxn modelId="{7052CE40-773F-4828-B9EF-53027E57CD94}" type="presParOf" srcId="{A437AEC2-B54C-4C75-A782-1773AE3438FD}" destId="{A5D8B76C-6946-4D09-B72F-398DB60D5808}" srcOrd="6" destOrd="0" presId="urn:microsoft.com/office/officeart/2005/8/layout/bProcess3"/>
    <dgm:cxn modelId="{D640B7E3-5164-4355-A948-65CF94A008D4}" type="presParOf" srcId="{A437AEC2-B54C-4C75-A782-1773AE3438FD}" destId="{E42EB23A-417A-45C8-8F8E-F13DF4FA3148}" srcOrd="7" destOrd="0" presId="urn:microsoft.com/office/officeart/2005/8/layout/bProcess3"/>
    <dgm:cxn modelId="{7AD815BA-A254-4852-BA7C-A67A3B29D5F8}" type="presParOf" srcId="{E42EB23A-417A-45C8-8F8E-F13DF4FA3148}" destId="{1B848D92-0E8F-4912-931B-966F848F22AC}" srcOrd="0" destOrd="0" presId="urn:microsoft.com/office/officeart/2005/8/layout/bProcess3"/>
    <dgm:cxn modelId="{0C809822-7E51-4BFC-B8B5-EEBB517789F0}" type="presParOf" srcId="{A437AEC2-B54C-4C75-A782-1773AE3438FD}" destId="{520C6A1A-87AA-4D64-B532-85AB073E980D}" srcOrd="8" destOrd="0" presId="urn:microsoft.com/office/officeart/2005/8/layout/bProcess3"/>
    <dgm:cxn modelId="{BDFD319D-6C0B-4598-A8C3-4431FE786F57}" type="presParOf" srcId="{A437AEC2-B54C-4C75-A782-1773AE3438FD}" destId="{50ABF3CC-6A23-49D6-BF28-B0D92E1B7676}" srcOrd="9" destOrd="0" presId="urn:microsoft.com/office/officeart/2005/8/layout/bProcess3"/>
    <dgm:cxn modelId="{2F60592D-5E35-4734-9AA5-A528BDCF9D66}" type="presParOf" srcId="{50ABF3CC-6A23-49D6-BF28-B0D92E1B7676}" destId="{65E2D331-2A18-4E42-98A8-6293B08A3589}" srcOrd="0" destOrd="0" presId="urn:microsoft.com/office/officeart/2005/8/layout/bProcess3"/>
    <dgm:cxn modelId="{E78690D6-01F9-4A99-B637-18C5885DBF5A}" type="presParOf" srcId="{A437AEC2-B54C-4C75-A782-1773AE3438FD}" destId="{B46ACE92-3E49-409B-B41C-27995A401029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F0180C-AE14-4895-8176-1D0A423A9CA3}" type="doc">
      <dgm:prSet loTypeId="urn:microsoft.com/office/officeart/2005/8/layout/hierarchy4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pl-PL"/>
        </a:p>
      </dgm:t>
    </dgm:pt>
    <dgm:pt modelId="{3A1D3BA1-D45E-4843-B4C8-8E945A309CEC}">
      <dgm:prSet phldrT="[Tekst]" custT="1"/>
      <dgm:spPr/>
      <dgm:t>
        <a:bodyPr/>
        <a:lstStyle/>
        <a:p>
          <a:r>
            <a:rPr lang="pl-PL" sz="1800" dirty="0" smtClean="0">
              <a:ln/>
            </a:rPr>
            <a:t>Zapewnienie stabilnego finansowania dla kompleksowego utrzymania </a:t>
          </a:r>
          <a:r>
            <a:rPr lang="pl-PL" sz="1800" dirty="0" smtClean="0"/>
            <a:t>spójnej, nowoczesnej i bezpiecznej </a:t>
          </a:r>
          <a:r>
            <a:rPr lang="pl-PL" sz="1800" dirty="0" smtClean="0">
              <a:ln/>
            </a:rPr>
            <a:t>sieci dróg zarządzanej przez GDDKiA w wieloletniej perspektywie czasowej</a:t>
          </a:r>
          <a:endParaRPr lang="pl-PL" sz="1800" dirty="0">
            <a:ln/>
          </a:endParaRPr>
        </a:p>
      </dgm:t>
    </dgm:pt>
    <dgm:pt modelId="{7537D8F0-B746-425A-B93C-583AEAF60AFB}" type="parTrans" cxnId="{2B007960-5A42-47B2-8681-37A8AC3FD028}">
      <dgm:prSet/>
      <dgm:spPr/>
      <dgm:t>
        <a:bodyPr/>
        <a:lstStyle/>
        <a:p>
          <a:endParaRPr lang="pl-PL">
            <a:ln>
              <a:solidFill>
                <a:schemeClr val="accent5">
                  <a:lumMod val="75000"/>
                </a:schemeClr>
              </a:solidFill>
            </a:ln>
            <a:solidFill>
              <a:schemeClr val="accent5">
                <a:lumMod val="75000"/>
              </a:schemeClr>
            </a:solidFill>
          </a:endParaRPr>
        </a:p>
      </dgm:t>
    </dgm:pt>
    <dgm:pt modelId="{5254D15A-51F5-45F5-8B17-72DCD94D02D8}" type="sibTrans" cxnId="{2B007960-5A42-47B2-8681-37A8AC3FD028}">
      <dgm:prSet/>
      <dgm:spPr/>
      <dgm:t>
        <a:bodyPr/>
        <a:lstStyle/>
        <a:p>
          <a:endParaRPr lang="pl-PL">
            <a:ln>
              <a:solidFill>
                <a:schemeClr val="accent5">
                  <a:lumMod val="75000"/>
                </a:schemeClr>
              </a:solidFill>
            </a:ln>
            <a:solidFill>
              <a:schemeClr val="accent5">
                <a:lumMod val="75000"/>
              </a:schemeClr>
            </a:solidFill>
          </a:endParaRPr>
        </a:p>
      </dgm:t>
    </dgm:pt>
    <dgm:pt modelId="{60328453-D083-418C-AF36-48DFABC4337C}">
      <dgm:prSet phldrT="[Tekst]" custT="1"/>
      <dgm:spPr/>
      <dgm:t>
        <a:bodyPr/>
        <a:lstStyle/>
        <a:p>
          <a:r>
            <a:rPr lang="pl-PL" sz="3200" dirty="0" smtClean="0">
              <a:ln/>
            </a:rPr>
            <a:t>Do 2030 roku</a:t>
          </a:r>
          <a:endParaRPr lang="pl-PL" sz="3200" dirty="0">
            <a:ln/>
          </a:endParaRPr>
        </a:p>
      </dgm:t>
    </dgm:pt>
    <dgm:pt modelId="{BB2B3550-880C-4AA6-9FF5-58DF79CE6925}" type="parTrans" cxnId="{ED3121AF-745A-45CB-ACA5-D6EA754E3D03}">
      <dgm:prSet/>
      <dgm:spPr/>
      <dgm:t>
        <a:bodyPr/>
        <a:lstStyle/>
        <a:p>
          <a:endParaRPr lang="pl-PL">
            <a:ln>
              <a:solidFill>
                <a:schemeClr val="accent5">
                  <a:lumMod val="75000"/>
                </a:schemeClr>
              </a:solidFill>
            </a:ln>
            <a:solidFill>
              <a:schemeClr val="accent5">
                <a:lumMod val="75000"/>
              </a:schemeClr>
            </a:solidFill>
          </a:endParaRPr>
        </a:p>
      </dgm:t>
    </dgm:pt>
    <dgm:pt modelId="{89AE75E9-F6E9-4BD6-A3DC-DD1862825AF5}" type="sibTrans" cxnId="{ED3121AF-745A-45CB-ACA5-D6EA754E3D03}">
      <dgm:prSet/>
      <dgm:spPr/>
      <dgm:t>
        <a:bodyPr/>
        <a:lstStyle/>
        <a:p>
          <a:endParaRPr lang="pl-PL">
            <a:ln>
              <a:solidFill>
                <a:schemeClr val="accent5">
                  <a:lumMod val="75000"/>
                </a:schemeClr>
              </a:solidFill>
            </a:ln>
            <a:solidFill>
              <a:schemeClr val="accent5">
                <a:lumMod val="75000"/>
              </a:schemeClr>
            </a:solidFill>
          </a:endParaRPr>
        </a:p>
      </dgm:t>
    </dgm:pt>
    <dgm:pt modelId="{F581DD2F-3DB5-4501-9935-9F1B92F5CF7E}">
      <dgm:prSet phldrT="[Tekst]" custT="1"/>
      <dgm:spPr/>
      <dgm:t>
        <a:bodyPr/>
        <a:lstStyle/>
        <a:p>
          <a:pPr>
            <a:spcAft>
              <a:spcPts val="208"/>
            </a:spcAft>
          </a:pPr>
          <a:r>
            <a:rPr lang="pl-PL" sz="3200" dirty="0" smtClean="0">
              <a:ln/>
            </a:rPr>
            <a:t>63,6 mld zł    </a:t>
          </a:r>
          <a:r>
            <a:rPr lang="pl-PL" sz="2400" dirty="0" smtClean="0">
              <a:ln/>
            </a:rPr>
            <a:t>z budżetu państwa</a:t>
          </a:r>
        </a:p>
      </dgm:t>
    </dgm:pt>
    <dgm:pt modelId="{0875A952-036B-4332-BFD7-108421557F9E}" type="parTrans" cxnId="{BD07C64E-87C5-4F82-98F0-DBF925C93BA6}">
      <dgm:prSet/>
      <dgm:spPr/>
      <dgm:t>
        <a:bodyPr/>
        <a:lstStyle/>
        <a:p>
          <a:endParaRPr lang="pl-PL">
            <a:ln>
              <a:solidFill>
                <a:schemeClr val="accent5">
                  <a:lumMod val="75000"/>
                </a:schemeClr>
              </a:solidFill>
            </a:ln>
            <a:solidFill>
              <a:schemeClr val="accent5">
                <a:lumMod val="75000"/>
              </a:schemeClr>
            </a:solidFill>
          </a:endParaRPr>
        </a:p>
      </dgm:t>
    </dgm:pt>
    <dgm:pt modelId="{D5568187-CCCA-4CD4-AAE0-A4196FC501CC}" type="sibTrans" cxnId="{BD07C64E-87C5-4F82-98F0-DBF925C93BA6}">
      <dgm:prSet/>
      <dgm:spPr/>
      <dgm:t>
        <a:bodyPr/>
        <a:lstStyle/>
        <a:p>
          <a:endParaRPr lang="pl-PL">
            <a:ln>
              <a:solidFill>
                <a:schemeClr val="accent5">
                  <a:lumMod val="75000"/>
                </a:schemeClr>
              </a:solidFill>
            </a:ln>
            <a:solidFill>
              <a:schemeClr val="accent5">
                <a:lumMod val="75000"/>
              </a:schemeClr>
            </a:solidFill>
          </a:endParaRPr>
        </a:p>
      </dgm:t>
    </dgm:pt>
    <dgm:pt modelId="{1B0898E5-A942-486D-9701-FA3C946CD836}">
      <dgm:prSet custT="1"/>
      <dgm:spPr/>
      <dgm:t>
        <a:bodyPr/>
        <a:lstStyle/>
        <a:p>
          <a:pPr>
            <a:spcAft>
              <a:spcPts val="1200"/>
            </a:spcAft>
          </a:pPr>
          <a:r>
            <a:rPr lang="pl-PL" sz="1300" b="1" dirty="0" smtClean="0"/>
            <a:t>Utrzymanie</a:t>
          </a:r>
          <a:r>
            <a:rPr lang="pl-PL" sz="1300" b="1" baseline="0" dirty="0" smtClean="0"/>
            <a:t> strukturalne </a:t>
          </a:r>
          <a:r>
            <a:rPr lang="pl-PL" sz="1300" baseline="0" dirty="0" smtClean="0"/>
            <a:t>– przebudowy/rozbudowy odcinków</a:t>
          </a:r>
          <a:br>
            <a:rPr lang="pl-PL" sz="1300" baseline="0" dirty="0" smtClean="0"/>
          </a:br>
          <a:r>
            <a:rPr lang="pl-PL" sz="1300" baseline="0" dirty="0" smtClean="0"/>
            <a:t>oraz od 2025 roku kontynuacja BRD</a:t>
          </a:r>
          <a:endParaRPr lang="pl-PL" sz="1300" dirty="0"/>
        </a:p>
      </dgm:t>
    </dgm:pt>
    <dgm:pt modelId="{68045D66-F249-44D8-915B-B9727D744804}" type="parTrans" cxnId="{2C4CFEB2-473B-4843-B632-83FFE5AA2A5F}">
      <dgm:prSet/>
      <dgm:spPr/>
      <dgm:t>
        <a:bodyPr/>
        <a:lstStyle/>
        <a:p>
          <a:endParaRPr lang="pl-PL"/>
        </a:p>
      </dgm:t>
    </dgm:pt>
    <dgm:pt modelId="{8CB69BE6-606C-4892-B1A7-5CDCB9E7C871}" type="sibTrans" cxnId="{2C4CFEB2-473B-4843-B632-83FFE5AA2A5F}">
      <dgm:prSet/>
      <dgm:spPr/>
      <dgm:t>
        <a:bodyPr/>
        <a:lstStyle/>
        <a:p>
          <a:endParaRPr lang="pl-PL"/>
        </a:p>
      </dgm:t>
    </dgm:pt>
    <dgm:pt modelId="{BBAC5F2B-E463-4A42-9164-6C27975E1080}">
      <dgm:prSet phldrT="[Tekst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pl-PL" dirty="0" smtClean="0">
              <a:ln/>
              <a:solidFill>
                <a:schemeClr val="bg1"/>
              </a:solidFill>
            </a:rPr>
            <a:t>Program Wzmocnienia Krajowej Sieci Drogowej do 2030 roku</a:t>
          </a:r>
          <a:endParaRPr lang="pl-PL" dirty="0">
            <a:ln/>
            <a:solidFill>
              <a:schemeClr val="bg1"/>
            </a:solidFill>
          </a:endParaRPr>
        </a:p>
      </dgm:t>
    </dgm:pt>
    <dgm:pt modelId="{83380799-53AF-4DAF-B29B-69929AD4539F}" type="sibTrans" cxnId="{5C43C308-5BBE-4503-9953-FB1061D63E7A}">
      <dgm:prSet/>
      <dgm:spPr/>
      <dgm:t>
        <a:bodyPr/>
        <a:lstStyle/>
        <a:p>
          <a:endParaRPr lang="pl-PL">
            <a:ln>
              <a:solidFill>
                <a:schemeClr val="accent5">
                  <a:lumMod val="75000"/>
                </a:schemeClr>
              </a:solidFill>
            </a:ln>
            <a:solidFill>
              <a:schemeClr val="accent5">
                <a:lumMod val="75000"/>
              </a:schemeClr>
            </a:solidFill>
          </a:endParaRPr>
        </a:p>
      </dgm:t>
    </dgm:pt>
    <dgm:pt modelId="{B820658C-BD1B-417E-85D8-BCD9A1BA1486}" type="parTrans" cxnId="{5C43C308-5BBE-4503-9953-FB1061D63E7A}">
      <dgm:prSet/>
      <dgm:spPr/>
      <dgm:t>
        <a:bodyPr/>
        <a:lstStyle/>
        <a:p>
          <a:endParaRPr lang="pl-PL">
            <a:ln>
              <a:solidFill>
                <a:schemeClr val="accent5">
                  <a:lumMod val="75000"/>
                </a:schemeClr>
              </a:solidFill>
            </a:ln>
            <a:solidFill>
              <a:schemeClr val="accent5">
                <a:lumMod val="75000"/>
              </a:schemeClr>
            </a:solidFill>
          </a:endParaRPr>
        </a:p>
      </dgm:t>
    </dgm:pt>
    <dgm:pt modelId="{5212EB30-3F1E-438B-8B89-D03921BF91A5}">
      <dgm:prSet/>
      <dgm:spPr/>
      <dgm:t>
        <a:bodyPr/>
        <a:lstStyle/>
        <a:p>
          <a:r>
            <a:rPr lang="pl-PL" b="1" dirty="0" smtClean="0"/>
            <a:t>Nowe rozwiązania </a:t>
          </a:r>
          <a:r>
            <a:rPr lang="pl-PL" dirty="0" smtClean="0"/>
            <a:t>w zakresie utrzymania – ukierunkowanie na zmniejszenie presji transportu drogowego na środowisko</a:t>
          </a:r>
          <a:endParaRPr lang="pl-PL" dirty="0"/>
        </a:p>
      </dgm:t>
    </dgm:pt>
    <dgm:pt modelId="{AFA14CA7-821B-4804-8896-EA5BEB7D98E6}" type="parTrans" cxnId="{5200BC2D-69E3-4C74-BE0F-D92FE6086B51}">
      <dgm:prSet/>
      <dgm:spPr/>
      <dgm:t>
        <a:bodyPr/>
        <a:lstStyle/>
        <a:p>
          <a:endParaRPr lang="pl-PL"/>
        </a:p>
      </dgm:t>
    </dgm:pt>
    <dgm:pt modelId="{43B6913C-CB69-4348-9F65-D3926E443890}" type="sibTrans" cxnId="{5200BC2D-69E3-4C74-BE0F-D92FE6086B51}">
      <dgm:prSet/>
      <dgm:spPr/>
      <dgm:t>
        <a:bodyPr/>
        <a:lstStyle/>
        <a:p>
          <a:endParaRPr lang="pl-PL"/>
        </a:p>
      </dgm:t>
    </dgm:pt>
    <dgm:pt modelId="{FB93EB32-1C95-41E8-94F4-C603AB1D9820}">
      <dgm:prSet custT="1"/>
      <dgm:spPr/>
      <dgm:t>
        <a:bodyPr/>
        <a:lstStyle/>
        <a:p>
          <a:r>
            <a:rPr lang="pl-PL" sz="1300" b="1" dirty="0" smtClean="0"/>
            <a:t>Utrzymanie bieżące </a:t>
          </a:r>
          <a:r>
            <a:rPr lang="pl-PL" sz="1300" dirty="0" smtClean="0"/>
            <a:t>– rutynowe prace naprawcze, konserwacyjne     i porządkowe</a:t>
          </a:r>
          <a:endParaRPr lang="pl-PL" sz="1300" dirty="0"/>
        </a:p>
      </dgm:t>
    </dgm:pt>
    <dgm:pt modelId="{9851B255-97CA-4CB4-A6FC-0B4EAC2E79DD}" type="sibTrans" cxnId="{94B63326-7A9D-4952-B3D8-BF5E435EE103}">
      <dgm:prSet/>
      <dgm:spPr/>
      <dgm:t>
        <a:bodyPr/>
        <a:lstStyle/>
        <a:p>
          <a:endParaRPr lang="pl-PL"/>
        </a:p>
      </dgm:t>
    </dgm:pt>
    <dgm:pt modelId="{BA8EB04A-2C4E-4EEE-A0B2-FC0CFD9DB649}" type="parTrans" cxnId="{94B63326-7A9D-4952-B3D8-BF5E435EE103}">
      <dgm:prSet/>
      <dgm:spPr/>
      <dgm:t>
        <a:bodyPr/>
        <a:lstStyle/>
        <a:p>
          <a:endParaRPr lang="pl-PL"/>
        </a:p>
      </dgm:t>
    </dgm:pt>
    <dgm:pt modelId="{127A29BA-F507-4472-BB18-24FAE34891EA}" type="pres">
      <dgm:prSet presAssocID="{70F0180C-AE14-4895-8176-1D0A423A9CA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25F4A0D6-47C5-4098-86AE-EDF048BDA0ED}" type="pres">
      <dgm:prSet presAssocID="{BBAC5F2B-E463-4A42-9164-6C27975E1080}" presName="vertOne" presStyleCnt="0"/>
      <dgm:spPr/>
      <dgm:t>
        <a:bodyPr/>
        <a:lstStyle/>
        <a:p>
          <a:endParaRPr lang="pl-PL"/>
        </a:p>
      </dgm:t>
    </dgm:pt>
    <dgm:pt modelId="{5B197F0C-8BC1-429F-A410-A73B241C21D9}" type="pres">
      <dgm:prSet presAssocID="{BBAC5F2B-E463-4A42-9164-6C27975E1080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628740B4-3C5A-40FA-BEAF-7AED202CF485}" type="pres">
      <dgm:prSet presAssocID="{BBAC5F2B-E463-4A42-9164-6C27975E1080}" presName="parTransOne" presStyleCnt="0"/>
      <dgm:spPr/>
      <dgm:t>
        <a:bodyPr/>
        <a:lstStyle/>
        <a:p>
          <a:endParaRPr lang="pl-PL"/>
        </a:p>
      </dgm:t>
    </dgm:pt>
    <dgm:pt modelId="{B16D7A86-53FB-4546-81E6-C76E2CDCA812}" type="pres">
      <dgm:prSet presAssocID="{BBAC5F2B-E463-4A42-9164-6C27975E1080}" presName="horzOne" presStyleCnt="0"/>
      <dgm:spPr/>
      <dgm:t>
        <a:bodyPr/>
        <a:lstStyle/>
        <a:p>
          <a:endParaRPr lang="pl-PL"/>
        </a:p>
      </dgm:t>
    </dgm:pt>
    <dgm:pt modelId="{6E5857A9-A4BA-49F5-9340-98CB6EE942BD}" type="pres">
      <dgm:prSet presAssocID="{1B0898E5-A942-486D-9701-FA3C946CD836}" presName="vertTwo" presStyleCnt="0"/>
      <dgm:spPr/>
      <dgm:t>
        <a:bodyPr/>
        <a:lstStyle/>
        <a:p>
          <a:endParaRPr lang="pl-PL"/>
        </a:p>
      </dgm:t>
    </dgm:pt>
    <dgm:pt modelId="{23C0A588-593E-4EC4-846A-1C0A80844AD3}" type="pres">
      <dgm:prSet presAssocID="{1B0898E5-A942-486D-9701-FA3C946CD836}" presName="txTwo" presStyleLbl="node2" presStyleIdx="0" presStyleCnt="3" custScaleX="101016" custScaleY="82803" custLinFactNeighborY="25499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24BA528-FAAE-44CB-B342-4DA993AA1D9A}" type="pres">
      <dgm:prSet presAssocID="{1B0898E5-A942-486D-9701-FA3C946CD836}" presName="parTransTwo" presStyleCnt="0"/>
      <dgm:spPr/>
    </dgm:pt>
    <dgm:pt modelId="{64AE0033-B45F-4754-99C5-2E2FBEE42820}" type="pres">
      <dgm:prSet presAssocID="{1B0898E5-A942-486D-9701-FA3C946CD836}" presName="horzTwo" presStyleCnt="0"/>
      <dgm:spPr/>
      <dgm:t>
        <a:bodyPr/>
        <a:lstStyle/>
        <a:p>
          <a:endParaRPr lang="pl-PL"/>
        </a:p>
      </dgm:t>
    </dgm:pt>
    <dgm:pt modelId="{8F906439-CC3A-4F67-A93D-59DFBF25DFAE}" type="pres">
      <dgm:prSet presAssocID="{FB93EB32-1C95-41E8-94F4-C603AB1D9820}" presName="vertThree" presStyleCnt="0"/>
      <dgm:spPr/>
    </dgm:pt>
    <dgm:pt modelId="{42F2047E-C1E0-46FF-B94B-F4BA7FE4C419}" type="pres">
      <dgm:prSet presAssocID="{FB93EB32-1C95-41E8-94F4-C603AB1D9820}" presName="txThree" presStyleLbl="node3" presStyleIdx="0" presStyleCnt="2" custScaleY="88158" custLinFactNeighborY="1587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325DBC73-B7D3-4C14-98AC-8BFBF2A482E8}" type="pres">
      <dgm:prSet presAssocID="{FB93EB32-1C95-41E8-94F4-C603AB1D9820}" presName="parTransThree" presStyleCnt="0"/>
      <dgm:spPr/>
    </dgm:pt>
    <dgm:pt modelId="{815F97E0-8CB8-430C-832E-567A32CB61C8}" type="pres">
      <dgm:prSet presAssocID="{FB93EB32-1C95-41E8-94F4-C603AB1D9820}" presName="horzThree" presStyleCnt="0"/>
      <dgm:spPr/>
    </dgm:pt>
    <dgm:pt modelId="{CC084916-5212-4297-9013-C9E7C7445420}" type="pres">
      <dgm:prSet presAssocID="{5212EB30-3F1E-438B-8B89-D03921BF91A5}" presName="vertFour" presStyleCnt="0">
        <dgm:presLayoutVars>
          <dgm:chPref val="3"/>
        </dgm:presLayoutVars>
      </dgm:prSet>
      <dgm:spPr/>
    </dgm:pt>
    <dgm:pt modelId="{F1E7F36A-A730-4E6C-ADF3-50677CBA2824}" type="pres">
      <dgm:prSet presAssocID="{5212EB30-3F1E-438B-8B89-D03921BF91A5}" presName="txFour" presStyleLbl="node4" presStyleIdx="0" presStyleCnt="1" custScaleY="88158" custLinFactNeighborY="5408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29C4799-5981-4EEC-AD14-4BBBC3F02618}" type="pres">
      <dgm:prSet presAssocID="{5212EB30-3F1E-438B-8B89-D03921BF91A5}" presName="horzFour" presStyleCnt="0"/>
      <dgm:spPr/>
    </dgm:pt>
    <dgm:pt modelId="{2E5FBBB7-E15F-47FB-ADCF-9296B3E36E03}" type="pres">
      <dgm:prSet presAssocID="{8CB69BE6-606C-4892-B1A7-5CDCB9E7C871}" presName="sibSpaceTwo" presStyleCnt="0"/>
      <dgm:spPr/>
      <dgm:t>
        <a:bodyPr/>
        <a:lstStyle/>
        <a:p>
          <a:endParaRPr lang="pl-PL"/>
        </a:p>
      </dgm:t>
    </dgm:pt>
    <dgm:pt modelId="{99561B5E-4130-40A9-A5EA-171EA6927721}" type="pres">
      <dgm:prSet presAssocID="{3A1D3BA1-D45E-4843-B4C8-8E945A309CEC}" presName="vertTwo" presStyleCnt="0"/>
      <dgm:spPr/>
      <dgm:t>
        <a:bodyPr/>
        <a:lstStyle/>
        <a:p>
          <a:endParaRPr lang="pl-PL"/>
        </a:p>
      </dgm:t>
    </dgm:pt>
    <dgm:pt modelId="{F4F612C7-1968-4EFD-A2C4-938D436D47F5}" type="pres">
      <dgm:prSet presAssocID="{3A1D3BA1-D45E-4843-B4C8-8E945A309CEC}" presName="txTwo" presStyleLbl="node2" presStyleIdx="1" presStyleCnt="3" custScaleY="28324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58040EC-ADB7-4E86-B79B-DA3558C0894A}" type="pres">
      <dgm:prSet presAssocID="{3A1D3BA1-D45E-4843-B4C8-8E945A309CEC}" presName="horzTwo" presStyleCnt="0"/>
      <dgm:spPr/>
      <dgm:t>
        <a:bodyPr/>
        <a:lstStyle/>
        <a:p>
          <a:endParaRPr lang="pl-PL"/>
        </a:p>
      </dgm:t>
    </dgm:pt>
    <dgm:pt modelId="{68E9B6CB-20FB-450E-AB18-DAE734CB04DF}" type="pres">
      <dgm:prSet presAssocID="{5254D15A-51F5-45F5-8B17-72DCD94D02D8}" presName="sibSpaceTwo" presStyleCnt="0"/>
      <dgm:spPr/>
      <dgm:t>
        <a:bodyPr/>
        <a:lstStyle/>
        <a:p>
          <a:endParaRPr lang="pl-PL"/>
        </a:p>
      </dgm:t>
    </dgm:pt>
    <dgm:pt modelId="{C9A6A9D2-8355-49FF-8783-F782E9FC64D5}" type="pres">
      <dgm:prSet presAssocID="{60328453-D083-418C-AF36-48DFABC4337C}" presName="vertTwo" presStyleCnt="0"/>
      <dgm:spPr/>
      <dgm:t>
        <a:bodyPr/>
        <a:lstStyle/>
        <a:p>
          <a:endParaRPr lang="pl-PL"/>
        </a:p>
      </dgm:t>
    </dgm:pt>
    <dgm:pt modelId="{5BCECA6E-59CC-4881-A71A-FAE57BC6DE91}" type="pres">
      <dgm:prSet presAssocID="{60328453-D083-418C-AF36-48DFABC4337C}" presName="txTwo" presStyleLbl="node2" presStyleIdx="2" presStyleCnt="3" custScaleY="135492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022D9F5-74A7-4384-977A-502F79EA5CFB}" type="pres">
      <dgm:prSet presAssocID="{60328453-D083-418C-AF36-48DFABC4337C}" presName="parTransTwo" presStyleCnt="0"/>
      <dgm:spPr/>
      <dgm:t>
        <a:bodyPr/>
        <a:lstStyle/>
        <a:p>
          <a:endParaRPr lang="pl-PL"/>
        </a:p>
      </dgm:t>
    </dgm:pt>
    <dgm:pt modelId="{2D3D7C11-F582-43B0-B19E-1F5523618975}" type="pres">
      <dgm:prSet presAssocID="{60328453-D083-418C-AF36-48DFABC4337C}" presName="horzTwo" presStyleCnt="0"/>
      <dgm:spPr/>
      <dgm:t>
        <a:bodyPr/>
        <a:lstStyle/>
        <a:p>
          <a:endParaRPr lang="pl-PL"/>
        </a:p>
      </dgm:t>
    </dgm:pt>
    <dgm:pt modelId="{7F62CAED-844B-4F76-9D08-E55C0A85C79F}" type="pres">
      <dgm:prSet presAssocID="{F581DD2F-3DB5-4501-9935-9F1B92F5CF7E}" presName="vertThree" presStyleCnt="0"/>
      <dgm:spPr/>
      <dgm:t>
        <a:bodyPr/>
        <a:lstStyle/>
        <a:p>
          <a:endParaRPr lang="pl-PL"/>
        </a:p>
      </dgm:t>
    </dgm:pt>
    <dgm:pt modelId="{7133F682-D63A-4B49-85FD-4FDC92857B3F}" type="pres">
      <dgm:prSet presAssocID="{F581DD2F-3DB5-4501-9935-9F1B92F5CF7E}" presName="txThree" presStyleLbl="node3" presStyleIdx="1" presStyleCnt="2" custScaleY="135492" custLinFactNeighborX="16545" custLinFactNeighborY="-60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2F86C2B-2765-427B-98F4-5CD4375EC838}" type="pres">
      <dgm:prSet presAssocID="{F581DD2F-3DB5-4501-9935-9F1B92F5CF7E}" presName="horzThree" presStyleCnt="0"/>
      <dgm:spPr/>
      <dgm:t>
        <a:bodyPr/>
        <a:lstStyle/>
        <a:p>
          <a:endParaRPr lang="pl-PL"/>
        </a:p>
      </dgm:t>
    </dgm:pt>
  </dgm:ptLst>
  <dgm:cxnLst>
    <dgm:cxn modelId="{ED3121AF-745A-45CB-ACA5-D6EA754E3D03}" srcId="{BBAC5F2B-E463-4A42-9164-6C27975E1080}" destId="{60328453-D083-418C-AF36-48DFABC4337C}" srcOrd="2" destOrd="0" parTransId="{BB2B3550-880C-4AA6-9FF5-58DF79CE6925}" sibTransId="{89AE75E9-F6E9-4BD6-A3DC-DD1862825AF5}"/>
    <dgm:cxn modelId="{BADD27D1-FA69-44E1-AEC7-66CB242D91A7}" type="presOf" srcId="{3A1D3BA1-D45E-4843-B4C8-8E945A309CEC}" destId="{F4F612C7-1968-4EFD-A2C4-938D436D47F5}" srcOrd="0" destOrd="0" presId="urn:microsoft.com/office/officeart/2005/8/layout/hierarchy4"/>
    <dgm:cxn modelId="{5200BC2D-69E3-4C74-BE0F-D92FE6086B51}" srcId="{FB93EB32-1C95-41E8-94F4-C603AB1D9820}" destId="{5212EB30-3F1E-438B-8B89-D03921BF91A5}" srcOrd="0" destOrd="0" parTransId="{AFA14CA7-821B-4804-8896-EA5BEB7D98E6}" sibTransId="{43B6913C-CB69-4348-9F65-D3926E443890}"/>
    <dgm:cxn modelId="{BD07C64E-87C5-4F82-98F0-DBF925C93BA6}" srcId="{60328453-D083-418C-AF36-48DFABC4337C}" destId="{F581DD2F-3DB5-4501-9935-9F1B92F5CF7E}" srcOrd="0" destOrd="0" parTransId="{0875A952-036B-4332-BFD7-108421557F9E}" sibTransId="{D5568187-CCCA-4CD4-AAE0-A4196FC501CC}"/>
    <dgm:cxn modelId="{0A8CBFD4-E921-4927-AA6C-8E039B8B5BE8}" type="presOf" srcId="{F581DD2F-3DB5-4501-9935-9F1B92F5CF7E}" destId="{7133F682-D63A-4B49-85FD-4FDC92857B3F}" srcOrd="0" destOrd="0" presId="urn:microsoft.com/office/officeart/2005/8/layout/hierarchy4"/>
    <dgm:cxn modelId="{2C4CFEB2-473B-4843-B632-83FFE5AA2A5F}" srcId="{BBAC5F2B-E463-4A42-9164-6C27975E1080}" destId="{1B0898E5-A942-486D-9701-FA3C946CD836}" srcOrd="0" destOrd="0" parTransId="{68045D66-F249-44D8-915B-B9727D744804}" sibTransId="{8CB69BE6-606C-4892-B1A7-5CDCB9E7C871}"/>
    <dgm:cxn modelId="{5C43C308-5BBE-4503-9953-FB1061D63E7A}" srcId="{70F0180C-AE14-4895-8176-1D0A423A9CA3}" destId="{BBAC5F2B-E463-4A42-9164-6C27975E1080}" srcOrd="0" destOrd="0" parTransId="{B820658C-BD1B-417E-85D8-BCD9A1BA1486}" sibTransId="{83380799-53AF-4DAF-B29B-69929AD4539F}"/>
    <dgm:cxn modelId="{C8A74A68-85F0-4D1F-947A-9BC339F62338}" type="presOf" srcId="{1B0898E5-A942-486D-9701-FA3C946CD836}" destId="{23C0A588-593E-4EC4-846A-1C0A80844AD3}" srcOrd="0" destOrd="0" presId="urn:microsoft.com/office/officeart/2005/8/layout/hierarchy4"/>
    <dgm:cxn modelId="{3422C5B2-6F1A-4AF7-AAE4-43AAC8B7AE8A}" type="presOf" srcId="{FB93EB32-1C95-41E8-94F4-C603AB1D9820}" destId="{42F2047E-C1E0-46FF-B94B-F4BA7FE4C419}" srcOrd="0" destOrd="0" presId="urn:microsoft.com/office/officeart/2005/8/layout/hierarchy4"/>
    <dgm:cxn modelId="{ADC4A7B4-C1BD-4617-8C33-D706C0EDC68B}" type="presOf" srcId="{70F0180C-AE14-4895-8176-1D0A423A9CA3}" destId="{127A29BA-F507-4472-BB18-24FAE34891EA}" srcOrd="0" destOrd="0" presId="urn:microsoft.com/office/officeart/2005/8/layout/hierarchy4"/>
    <dgm:cxn modelId="{03415A0A-72B3-40A9-BA71-A7E67B6F0CBC}" type="presOf" srcId="{5212EB30-3F1E-438B-8B89-D03921BF91A5}" destId="{F1E7F36A-A730-4E6C-ADF3-50677CBA2824}" srcOrd="0" destOrd="0" presId="urn:microsoft.com/office/officeart/2005/8/layout/hierarchy4"/>
    <dgm:cxn modelId="{2B007960-5A42-47B2-8681-37A8AC3FD028}" srcId="{BBAC5F2B-E463-4A42-9164-6C27975E1080}" destId="{3A1D3BA1-D45E-4843-B4C8-8E945A309CEC}" srcOrd="1" destOrd="0" parTransId="{7537D8F0-B746-425A-B93C-583AEAF60AFB}" sibTransId="{5254D15A-51F5-45F5-8B17-72DCD94D02D8}"/>
    <dgm:cxn modelId="{B8139B93-0EC7-4DD0-8FF4-A680363B53BF}" type="presOf" srcId="{60328453-D083-418C-AF36-48DFABC4337C}" destId="{5BCECA6E-59CC-4881-A71A-FAE57BC6DE91}" srcOrd="0" destOrd="0" presId="urn:microsoft.com/office/officeart/2005/8/layout/hierarchy4"/>
    <dgm:cxn modelId="{6CE5AEA1-FEB1-4E48-AEDB-01805C2079B5}" type="presOf" srcId="{BBAC5F2B-E463-4A42-9164-6C27975E1080}" destId="{5B197F0C-8BC1-429F-A410-A73B241C21D9}" srcOrd="0" destOrd="0" presId="urn:microsoft.com/office/officeart/2005/8/layout/hierarchy4"/>
    <dgm:cxn modelId="{94B63326-7A9D-4952-B3D8-BF5E435EE103}" srcId="{1B0898E5-A942-486D-9701-FA3C946CD836}" destId="{FB93EB32-1C95-41E8-94F4-C603AB1D9820}" srcOrd="0" destOrd="0" parTransId="{BA8EB04A-2C4E-4EEE-A0B2-FC0CFD9DB649}" sibTransId="{9851B255-97CA-4CB4-A6FC-0B4EAC2E79DD}"/>
    <dgm:cxn modelId="{D579437D-D727-428F-A4E5-C02ACD0B66EE}" type="presParOf" srcId="{127A29BA-F507-4472-BB18-24FAE34891EA}" destId="{25F4A0D6-47C5-4098-86AE-EDF048BDA0ED}" srcOrd="0" destOrd="0" presId="urn:microsoft.com/office/officeart/2005/8/layout/hierarchy4"/>
    <dgm:cxn modelId="{7A015815-44A0-41DB-99C1-9E346D06FCAA}" type="presParOf" srcId="{25F4A0D6-47C5-4098-86AE-EDF048BDA0ED}" destId="{5B197F0C-8BC1-429F-A410-A73B241C21D9}" srcOrd="0" destOrd="0" presId="urn:microsoft.com/office/officeart/2005/8/layout/hierarchy4"/>
    <dgm:cxn modelId="{65D1F353-B7E3-4633-BC22-78157B7C6B47}" type="presParOf" srcId="{25F4A0D6-47C5-4098-86AE-EDF048BDA0ED}" destId="{628740B4-3C5A-40FA-BEAF-7AED202CF485}" srcOrd="1" destOrd="0" presId="urn:microsoft.com/office/officeart/2005/8/layout/hierarchy4"/>
    <dgm:cxn modelId="{EAE9FC1C-9265-400C-B1ED-5165E89F1DA4}" type="presParOf" srcId="{25F4A0D6-47C5-4098-86AE-EDF048BDA0ED}" destId="{B16D7A86-53FB-4546-81E6-C76E2CDCA812}" srcOrd="2" destOrd="0" presId="urn:microsoft.com/office/officeart/2005/8/layout/hierarchy4"/>
    <dgm:cxn modelId="{86078BB6-0BE9-435C-9EF3-F63EC1C8DAC6}" type="presParOf" srcId="{B16D7A86-53FB-4546-81E6-C76E2CDCA812}" destId="{6E5857A9-A4BA-49F5-9340-98CB6EE942BD}" srcOrd="0" destOrd="0" presId="urn:microsoft.com/office/officeart/2005/8/layout/hierarchy4"/>
    <dgm:cxn modelId="{3F53020A-BD49-4BDE-B25A-D17A119B1C11}" type="presParOf" srcId="{6E5857A9-A4BA-49F5-9340-98CB6EE942BD}" destId="{23C0A588-593E-4EC4-846A-1C0A80844AD3}" srcOrd="0" destOrd="0" presId="urn:microsoft.com/office/officeart/2005/8/layout/hierarchy4"/>
    <dgm:cxn modelId="{C2650905-20C6-492E-86A7-AFBAE1671D84}" type="presParOf" srcId="{6E5857A9-A4BA-49F5-9340-98CB6EE942BD}" destId="{424BA528-FAAE-44CB-B342-4DA993AA1D9A}" srcOrd="1" destOrd="0" presId="urn:microsoft.com/office/officeart/2005/8/layout/hierarchy4"/>
    <dgm:cxn modelId="{E8C624BA-60AD-460E-8B6C-904DB946476A}" type="presParOf" srcId="{6E5857A9-A4BA-49F5-9340-98CB6EE942BD}" destId="{64AE0033-B45F-4754-99C5-2E2FBEE42820}" srcOrd="2" destOrd="0" presId="urn:microsoft.com/office/officeart/2005/8/layout/hierarchy4"/>
    <dgm:cxn modelId="{80948250-CBF9-4936-9F3E-E4F08BF58FDB}" type="presParOf" srcId="{64AE0033-B45F-4754-99C5-2E2FBEE42820}" destId="{8F906439-CC3A-4F67-A93D-59DFBF25DFAE}" srcOrd="0" destOrd="0" presId="urn:microsoft.com/office/officeart/2005/8/layout/hierarchy4"/>
    <dgm:cxn modelId="{CCBCB19A-12BD-424F-B2C4-1A670DC1F42C}" type="presParOf" srcId="{8F906439-CC3A-4F67-A93D-59DFBF25DFAE}" destId="{42F2047E-C1E0-46FF-B94B-F4BA7FE4C419}" srcOrd="0" destOrd="0" presId="urn:microsoft.com/office/officeart/2005/8/layout/hierarchy4"/>
    <dgm:cxn modelId="{FDD7ED68-E5FD-495D-9896-31B34AEBE3FE}" type="presParOf" srcId="{8F906439-CC3A-4F67-A93D-59DFBF25DFAE}" destId="{325DBC73-B7D3-4C14-98AC-8BFBF2A482E8}" srcOrd="1" destOrd="0" presId="urn:microsoft.com/office/officeart/2005/8/layout/hierarchy4"/>
    <dgm:cxn modelId="{1B52C772-D728-4EE1-A6A9-F7D929515EB7}" type="presParOf" srcId="{8F906439-CC3A-4F67-A93D-59DFBF25DFAE}" destId="{815F97E0-8CB8-430C-832E-567A32CB61C8}" srcOrd="2" destOrd="0" presId="urn:microsoft.com/office/officeart/2005/8/layout/hierarchy4"/>
    <dgm:cxn modelId="{AB8C5244-0403-419A-8628-890250C73F7D}" type="presParOf" srcId="{815F97E0-8CB8-430C-832E-567A32CB61C8}" destId="{CC084916-5212-4297-9013-C9E7C7445420}" srcOrd="0" destOrd="0" presId="urn:microsoft.com/office/officeart/2005/8/layout/hierarchy4"/>
    <dgm:cxn modelId="{753B6C36-C8B7-4E76-94F5-FAB8E18DE750}" type="presParOf" srcId="{CC084916-5212-4297-9013-C9E7C7445420}" destId="{F1E7F36A-A730-4E6C-ADF3-50677CBA2824}" srcOrd="0" destOrd="0" presId="urn:microsoft.com/office/officeart/2005/8/layout/hierarchy4"/>
    <dgm:cxn modelId="{353197D1-51A0-45D4-A2D8-0426C1E96EC1}" type="presParOf" srcId="{CC084916-5212-4297-9013-C9E7C7445420}" destId="{729C4799-5981-4EEC-AD14-4BBBC3F02618}" srcOrd="1" destOrd="0" presId="urn:microsoft.com/office/officeart/2005/8/layout/hierarchy4"/>
    <dgm:cxn modelId="{5CE60F7B-2AB0-4F76-9E02-6BD81C1F78C2}" type="presParOf" srcId="{B16D7A86-53FB-4546-81E6-C76E2CDCA812}" destId="{2E5FBBB7-E15F-47FB-ADCF-9296B3E36E03}" srcOrd="1" destOrd="0" presId="urn:microsoft.com/office/officeart/2005/8/layout/hierarchy4"/>
    <dgm:cxn modelId="{2972165D-4B78-4E14-AD5B-3401AA5EE8B0}" type="presParOf" srcId="{B16D7A86-53FB-4546-81E6-C76E2CDCA812}" destId="{99561B5E-4130-40A9-A5EA-171EA6927721}" srcOrd="2" destOrd="0" presId="urn:microsoft.com/office/officeart/2005/8/layout/hierarchy4"/>
    <dgm:cxn modelId="{662071AB-4488-4CDD-B817-068654CEAF28}" type="presParOf" srcId="{99561B5E-4130-40A9-A5EA-171EA6927721}" destId="{F4F612C7-1968-4EFD-A2C4-938D436D47F5}" srcOrd="0" destOrd="0" presId="urn:microsoft.com/office/officeart/2005/8/layout/hierarchy4"/>
    <dgm:cxn modelId="{358965A6-4C93-4218-BE44-C5AA96FD43AC}" type="presParOf" srcId="{99561B5E-4130-40A9-A5EA-171EA6927721}" destId="{258040EC-ADB7-4E86-B79B-DA3558C0894A}" srcOrd="1" destOrd="0" presId="urn:microsoft.com/office/officeart/2005/8/layout/hierarchy4"/>
    <dgm:cxn modelId="{E70BFE16-1A5A-4C0B-9F71-7CB54B86CCB2}" type="presParOf" srcId="{B16D7A86-53FB-4546-81E6-C76E2CDCA812}" destId="{68E9B6CB-20FB-450E-AB18-DAE734CB04DF}" srcOrd="3" destOrd="0" presId="urn:microsoft.com/office/officeart/2005/8/layout/hierarchy4"/>
    <dgm:cxn modelId="{3704A444-35BD-4F8B-A64B-25041919414F}" type="presParOf" srcId="{B16D7A86-53FB-4546-81E6-C76E2CDCA812}" destId="{C9A6A9D2-8355-49FF-8783-F782E9FC64D5}" srcOrd="4" destOrd="0" presId="urn:microsoft.com/office/officeart/2005/8/layout/hierarchy4"/>
    <dgm:cxn modelId="{7C996284-6DC5-4919-A453-806E5C7AEC10}" type="presParOf" srcId="{C9A6A9D2-8355-49FF-8783-F782E9FC64D5}" destId="{5BCECA6E-59CC-4881-A71A-FAE57BC6DE91}" srcOrd="0" destOrd="0" presId="urn:microsoft.com/office/officeart/2005/8/layout/hierarchy4"/>
    <dgm:cxn modelId="{E612F56A-A3B7-4F58-A794-A6EE78534185}" type="presParOf" srcId="{C9A6A9D2-8355-49FF-8783-F782E9FC64D5}" destId="{B022D9F5-74A7-4384-977A-502F79EA5CFB}" srcOrd="1" destOrd="0" presId="urn:microsoft.com/office/officeart/2005/8/layout/hierarchy4"/>
    <dgm:cxn modelId="{4B23B364-5F5D-4C20-9F1C-59E72478186F}" type="presParOf" srcId="{C9A6A9D2-8355-49FF-8783-F782E9FC64D5}" destId="{2D3D7C11-F582-43B0-B19E-1F5523618975}" srcOrd="2" destOrd="0" presId="urn:microsoft.com/office/officeart/2005/8/layout/hierarchy4"/>
    <dgm:cxn modelId="{A0A5DA84-5753-44AD-A620-59C5C93A8205}" type="presParOf" srcId="{2D3D7C11-F582-43B0-B19E-1F5523618975}" destId="{7F62CAED-844B-4F76-9D08-E55C0A85C79F}" srcOrd="0" destOrd="0" presId="urn:microsoft.com/office/officeart/2005/8/layout/hierarchy4"/>
    <dgm:cxn modelId="{6A1F338A-B9AE-4862-94B4-02DB97D1014F}" type="presParOf" srcId="{7F62CAED-844B-4F76-9D08-E55C0A85C79F}" destId="{7133F682-D63A-4B49-85FD-4FDC92857B3F}" srcOrd="0" destOrd="0" presId="urn:microsoft.com/office/officeart/2005/8/layout/hierarchy4"/>
    <dgm:cxn modelId="{32207784-D75F-4577-9836-B65180C522D4}" type="presParOf" srcId="{7F62CAED-844B-4F76-9D08-E55C0A85C79F}" destId="{12F86C2B-2765-427B-98F4-5CD4375EC838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3C018F-5DF4-450F-8F1A-DA38E8E29AA3}" type="doc">
      <dgm:prSet loTypeId="urn:microsoft.com/office/officeart/2008/layout/HexagonCluster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9FFEAAC6-4547-4973-BFF7-B67E1084D632}">
      <dgm:prSet phldrT="[Tekst]"/>
      <dgm:spPr>
        <a:noFill/>
      </dgm:spPr>
      <dgm:t>
        <a:bodyPr/>
        <a:lstStyle/>
        <a:p>
          <a:r>
            <a:rPr lang="pl-PL" b="1" dirty="0" smtClean="0">
              <a:solidFill>
                <a:schemeClr val="accent1">
                  <a:lumMod val="75000"/>
                </a:schemeClr>
              </a:solidFill>
            </a:rPr>
            <a:t>Wykorzystanie OZE</a:t>
          </a:r>
          <a:endParaRPr lang="pl-PL" b="1" dirty="0">
            <a:solidFill>
              <a:schemeClr val="accent1">
                <a:lumMod val="75000"/>
              </a:schemeClr>
            </a:solidFill>
          </a:endParaRPr>
        </a:p>
      </dgm:t>
    </dgm:pt>
    <dgm:pt modelId="{9ADDB58D-29EF-46A4-993C-F21692069E6A}" type="parTrans" cxnId="{83354D4D-0342-4BFC-BE01-A53644D3EF48}">
      <dgm:prSet/>
      <dgm:spPr/>
      <dgm:t>
        <a:bodyPr/>
        <a:lstStyle/>
        <a:p>
          <a:endParaRPr lang="pl-PL"/>
        </a:p>
      </dgm:t>
    </dgm:pt>
    <dgm:pt modelId="{54018A48-B39E-411A-BB6F-E47E37E7B105}" type="sibTrans" cxnId="{83354D4D-0342-4BFC-BE01-A53644D3EF48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l-PL"/>
        </a:p>
      </dgm:t>
    </dgm:pt>
    <dgm:pt modelId="{66F206D6-CB3D-4C39-BBF8-CFA14F355CFF}">
      <dgm:prSet phldrT="[Tekst]"/>
      <dgm:spPr>
        <a:noFill/>
      </dgm:spPr>
      <dgm:t>
        <a:bodyPr/>
        <a:lstStyle/>
        <a:p>
          <a:r>
            <a:rPr lang="pl-PL" b="1" dirty="0" smtClean="0">
              <a:solidFill>
                <a:schemeClr val="accent1">
                  <a:lumMod val="75000"/>
                </a:schemeClr>
              </a:solidFill>
            </a:rPr>
            <a:t>Zielone filtry antysmogowe</a:t>
          </a:r>
          <a:endParaRPr lang="pl-PL" b="1" dirty="0">
            <a:solidFill>
              <a:schemeClr val="accent1">
                <a:lumMod val="75000"/>
              </a:schemeClr>
            </a:solidFill>
          </a:endParaRPr>
        </a:p>
      </dgm:t>
    </dgm:pt>
    <dgm:pt modelId="{EE9B12F3-03E5-4355-BC0B-7E0C137D962F}" type="parTrans" cxnId="{7633DB98-C6BB-425D-B396-B6C5251999C6}">
      <dgm:prSet/>
      <dgm:spPr/>
      <dgm:t>
        <a:bodyPr/>
        <a:lstStyle/>
        <a:p>
          <a:endParaRPr lang="pl-PL"/>
        </a:p>
      </dgm:t>
    </dgm:pt>
    <dgm:pt modelId="{73E698B0-DD68-43A0-8E64-6DF1405E5E6D}" type="sibTrans" cxnId="{7633DB98-C6BB-425D-B396-B6C5251999C6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  <dgm:t>
        <a:bodyPr/>
        <a:lstStyle/>
        <a:p>
          <a:endParaRPr lang="pl-PL"/>
        </a:p>
      </dgm:t>
    </dgm:pt>
    <dgm:pt modelId="{B958D9EB-0366-47CC-A9E0-7F8233C7FF54}">
      <dgm:prSet phldrT="[Tekst]"/>
      <dgm:spPr>
        <a:noFill/>
      </dgm:spPr>
      <dgm:t>
        <a:bodyPr/>
        <a:lstStyle/>
        <a:p>
          <a:r>
            <a:rPr lang="pl-PL" b="1" dirty="0" smtClean="0">
              <a:solidFill>
                <a:schemeClr val="accent1">
                  <a:lumMod val="75000"/>
                </a:schemeClr>
              </a:solidFill>
            </a:rPr>
            <a:t>Zapobieganie suszy</a:t>
          </a:r>
          <a:endParaRPr lang="pl-PL" b="1" dirty="0">
            <a:solidFill>
              <a:schemeClr val="accent1">
                <a:lumMod val="75000"/>
              </a:schemeClr>
            </a:solidFill>
          </a:endParaRPr>
        </a:p>
      </dgm:t>
    </dgm:pt>
    <dgm:pt modelId="{0B36839D-17B2-4FD2-AA7E-14E7C36A041D}" type="parTrans" cxnId="{8546EF08-2110-4F0A-B1B0-60FC4D12D11F}">
      <dgm:prSet/>
      <dgm:spPr/>
      <dgm:t>
        <a:bodyPr/>
        <a:lstStyle/>
        <a:p>
          <a:endParaRPr lang="pl-PL"/>
        </a:p>
      </dgm:t>
    </dgm:pt>
    <dgm:pt modelId="{D9080235-F61F-47ED-8969-86E9CED40F70}" type="sibTrans" cxnId="{8546EF08-2110-4F0A-B1B0-60FC4D12D11F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  <dgm:t>
        <a:bodyPr/>
        <a:lstStyle/>
        <a:p>
          <a:endParaRPr lang="pl-PL"/>
        </a:p>
      </dgm:t>
    </dgm:pt>
    <dgm:pt modelId="{59D01586-02C5-40E9-9E54-FAED12DE4100}" type="pres">
      <dgm:prSet presAssocID="{C93C018F-5DF4-450F-8F1A-DA38E8E29AA3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pl-PL"/>
        </a:p>
      </dgm:t>
    </dgm:pt>
    <dgm:pt modelId="{6B9E8451-35F6-4565-B373-E562B638D51E}" type="pres">
      <dgm:prSet presAssocID="{9FFEAAC6-4547-4973-BFF7-B67E1084D632}" presName="text1" presStyleCnt="0"/>
      <dgm:spPr/>
    </dgm:pt>
    <dgm:pt modelId="{19A48DE7-AB71-44F8-9D5D-11B4757A798B}" type="pres">
      <dgm:prSet presAssocID="{9FFEAAC6-4547-4973-BFF7-B67E1084D632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F2309BB-8E89-4AC2-AD03-63168890686E}" type="pres">
      <dgm:prSet presAssocID="{9FFEAAC6-4547-4973-BFF7-B67E1084D632}" presName="textaccent1" presStyleCnt="0"/>
      <dgm:spPr/>
    </dgm:pt>
    <dgm:pt modelId="{BEB64995-261D-44A2-B240-2470A219714F}" type="pres">
      <dgm:prSet presAssocID="{9FFEAAC6-4547-4973-BFF7-B67E1084D632}" presName="accentRepeatNode" presStyleLbl="solidAlignAcc1" presStyleIdx="0" presStyleCnt="6"/>
      <dgm:spPr/>
    </dgm:pt>
    <dgm:pt modelId="{AD2E89EF-8921-4D35-90E9-2A6AC5F0CAF8}" type="pres">
      <dgm:prSet presAssocID="{54018A48-B39E-411A-BB6F-E47E37E7B105}" presName="image1" presStyleCnt="0"/>
      <dgm:spPr/>
    </dgm:pt>
    <dgm:pt modelId="{44D86984-0D02-4B35-A7E8-C20165E0C68B}" type="pres">
      <dgm:prSet presAssocID="{54018A48-B39E-411A-BB6F-E47E37E7B105}" presName="imageRepeatNode" presStyleLbl="alignAcc1" presStyleIdx="0" presStyleCnt="3"/>
      <dgm:spPr/>
      <dgm:t>
        <a:bodyPr/>
        <a:lstStyle/>
        <a:p>
          <a:endParaRPr lang="pl-PL"/>
        </a:p>
      </dgm:t>
    </dgm:pt>
    <dgm:pt modelId="{00B9622E-6DB8-406F-9163-B20FE4C04EDD}" type="pres">
      <dgm:prSet presAssocID="{54018A48-B39E-411A-BB6F-E47E37E7B105}" presName="imageaccent1" presStyleCnt="0"/>
      <dgm:spPr/>
    </dgm:pt>
    <dgm:pt modelId="{A7821439-C7E5-43B5-9370-5D7331409512}" type="pres">
      <dgm:prSet presAssocID="{54018A48-B39E-411A-BB6F-E47E37E7B105}" presName="accentRepeatNode" presStyleLbl="solidAlignAcc1" presStyleIdx="1" presStyleCnt="6"/>
      <dgm:spPr/>
    </dgm:pt>
    <dgm:pt modelId="{D45BCED0-9FD0-4CC9-B44A-A5FE729E7CB4}" type="pres">
      <dgm:prSet presAssocID="{66F206D6-CB3D-4C39-BBF8-CFA14F355CFF}" presName="text2" presStyleCnt="0"/>
      <dgm:spPr/>
    </dgm:pt>
    <dgm:pt modelId="{48809FFF-20DC-49F0-96E9-886FB4CC7C30}" type="pres">
      <dgm:prSet presAssocID="{66F206D6-CB3D-4C39-BBF8-CFA14F355CFF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02D216C-DB94-4764-860A-B961A1AEDE28}" type="pres">
      <dgm:prSet presAssocID="{66F206D6-CB3D-4C39-BBF8-CFA14F355CFF}" presName="textaccent2" presStyleCnt="0"/>
      <dgm:spPr/>
    </dgm:pt>
    <dgm:pt modelId="{24FE977E-211F-4273-81FC-77CE9FA7DBC5}" type="pres">
      <dgm:prSet presAssocID="{66F206D6-CB3D-4C39-BBF8-CFA14F355CFF}" presName="accentRepeatNode" presStyleLbl="solidAlignAcc1" presStyleIdx="2" presStyleCnt="6"/>
      <dgm:spPr/>
    </dgm:pt>
    <dgm:pt modelId="{D12A91AD-3443-44BF-A73F-99DFE28CCCAF}" type="pres">
      <dgm:prSet presAssocID="{73E698B0-DD68-43A0-8E64-6DF1405E5E6D}" presName="image2" presStyleCnt="0"/>
      <dgm:spPr/>
    </dgm:pt>
    <dgm:pt modelId="{407F01A3-11BB-45AD-B858-9939EB552A79}" type="pres">
      <dgm:prSet presAssocID="{73E698B0-DD68-43A0-8E64-6DF1405E5E6D}" presName="imageRepeatNode" presStyleLbl="alignAcc1" presStyleIdx="1" presStyleCnt="3"/>
      <dgm:spPr/>
      <dgm:t>
        <a:bodyPr/>
        <a:lstStyle/>
        <a:p>
          <a:endParaRPr lang="pl-PL"/>
        </a:p>
      </dgm:t>
    </dgm:pt>
    <dgm:pt modelId="{512EE38D-73AD-4C57-9936-808322B30DE3}" type="pres">
      <dgm:prSet presAssocID="{73E698B0-DD68-43A0-8E64-6DF1405E5E6D}" presName="imageaccent2" presStyleCnt="0"/>
      <dgm:spPr/>
    </dgm:pt>
    <dgm:pt modelId="{42AC3D6E-B9B9-4F0F-BF5D-645E41517DBA}" type="pres">
      <dgm:prSet presAssocID="{73E698B0-DD68-43A0-8E64-6DF1405E5E6D}" presName="accentRepeatNode" presStyleLbl="solidAlignAcc1" presStyleIdx="3" presStyleCnt="6"/>
      <dgm:spPr/>
    </dgm:pt>
    <dgm:pt modelId="{7D33E7B1-FFDF-4925-985D-DF05CC9E71A7}" type="pres">
      <dgm:prSet presAssocID="{B958D9EB-0366-47CC-A9E0-7F8233C7FF54}" presName="text3" presStyleCnt="0"/>
      <dgm:spPr/>
    </dgm:pt>
    <dgm:pt modelId="{D47304BC-088A-406E-BDB7-02122ED374FA}" type="pres">
      <dgm:prSet presAssocID="{B958D9EB-0366-47CC-A9E0-7F8233C7FF54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88526B2-3EFA-40A8-A014-5AAD4941C8AC}" type="pres">
      <dgm:prSet presAssocID="{B958D9EB-0366-47CC-A9E0-7F8233C7FF54}" presName="textaccent3" presStyleCnt="0"/>
      <dgm:spPr/>
    </dgm:pt>
    <dgm:pt modelId="{707FEB4B-AC13-404F-812E-4F8A54BD1611}" type="pres">
      <dgm:prSet presAssocID="{B958D9EB-0366-47CC-A9E0-7F8233C7FF54}" presName="accentRepeatNode" presStyleLbl="solidAlignAcc1" presStyleIdx="4" presStyleCnt="6"/>
      <dgm:spPr/>
    </dgm:pt>
    <dgm:pt modelId="{C011D82A-3AA8-47DB-8F27-966D40232DAF}" type="pres">
      <dgm:prSet presAssocID="{D9080235-F61F-47ED-8969-86E9CED40F70}" presName="image3" presStyleCnt="0"/>
      <dgm:spPr/>
    </dgm:pt>
    <dgm:pt modelId="{A5812C7A-635E-4DD0-9EA7-E0D9ADF2DDA9}" type="pres">
      <dgm:prSet presAssocID="{D9080235-F61F-47ED-8969-86E9CED40F70}" presName="imageRepeatNode" presStyleLbl="alignAcc1" presStyleIdx="2" presStyleCnt="3"/>
      <dgm:spPr/>
      <dgm:t>
        <a:bodyPr/>
        <a:lstStyle/>
        <a:p>
          <a:endParaRPr lang="pl-PL"/>
        </a:p>
      </dgm:t>
    </dgm:pt>
    <dgm:pt modelId="{6B9E37D8-561E-4BAD-9603-45FF53AA5AC7}" type="pres">
      <dgm:prSet presAssocID="{D9080235-F61F-47ED-8969-86E9CED40F70}" presName="imageaccent3" presStyleCnt="0"/>
      <dgm:spPr/>
    </dgm:pt>
    <dgm:pt modelId="{24BD9F2B-4664-416E-B82B-96A6B3D719B1}" type="pres">
      <dgm:prSet presAssocID="{D9080235-F61F-47ED-8969-86E9CED40F70}" presName="accentRepeatNode" presStyleLbl="solidAlignAcc1" presStyleIdx="5" presStyleCnt="6"/>
      <dgm:spPr/>
    </dgm:pt>
  </dgm:ptLst>
  <dgm:cxnLst>
    <dgm:cxn modelId="{D4019363-678F-4C8E-9EE6-6D419B900A54}" type="presOf" srcId="{D9080235-F61F-47ED-8969-86E9CED40F70}" destId="{A5812C7A-635E-4DD0-9EA7-E0D9ADF2DDA9}" srcOrd="0" destOrd="0" presId="urn:microsoft.com/office/officeart/2008/layout/HexagonCluster"/>
    <dgm:cxn modelId="{7633DB98-C6BB-425D-B396-B6C5251999C6}" srcId="{C93C018F-5DF4-450F-8F1A-DA38E8E29AA3}" destId="{66F206D6-CB3D-4C39-BBF8-CFA14F355CFF}" srcOrd="1" destOrd="0" parTransId="{EE9B12F3-03E5-4355-BC0B-7E0C137D962F}" sibTransId="{73E698B0-DD68-43A0-8E64-6DF1405E5E6D}"/>
    <dgm:cxn modelId="{3FDAFFC2-6824-4DC6-AC73-9EB3E75D8803}" type="presOf" srcId="{73E698B0-DD68-43A0-8E64-6DF1405E5E6D}" destId="{407F01A3-11BB-45AD-B858-9939EB552A79}" srcOrd="0" destOrd="0" presId="urn:microsoft.com/office/officeart/2008/layout/HexagonCluster"/>
    <dgm:cxn modelId="{2178C239-D9BF-4929-8F7D-BF2A8035BF1B}" type="presOf" srcId="{B958D9EB-0366-47CC-A9E0-7F8233C7FF54}" destId="{D47304BC-088A-406E-BDB7-02122ED374FA}" srcOrd="0" destOrd="0" presId="urn:microsoft.com/office/officeart/2008/layout/HexagonCluster"/>
    <dgm:cxn modelId="{B96C1B83-1DC5-4541-B283-A1CC78AB087D}" type="presOf" srcId="{C93C018F-5DF4-450F-8F1A-DA38E8E29AA3}" destId="{59D01586-02C5-40E9-9E54-FAED12DE4100}" srcOrd="0" destOrd="0" presId="urn:microsoft.com/office/officeart/2008/layout/HexagonCluster"/>
    <dgm:cxn modelId="{FC50FE24-8724-4AB8-8A41-F5ACA7BE8977}" type="presOf" srcId="{66F206D6-CB3D-4C39-BBF8-CFA14F355CFF}" destId="{48809FFF-20DC-49F0-96E9-886FB4CC7C30}" srcOrd="0" destOrd="0" presId="urn:microsoft.com/office/officeart/2008/layout/HexagonCluster"/>
    <dgm:cxn modelId="{B7BE8912-1E4D-44E1-BEE4-69BD00A1050E}" type="presOf" srcId="{54018A48-B39E-411A-BB6F-E47E37E7B105}" destId="{44D86984-0D02-4B35-A7E8-C20165E0C68B}" srcOrd="0" destOrd="0" presId="urn:microsoft.com/office/officeart/2008/layout/HexagonCluster"/>
    <dgm:cxn modelId="{6A1386A7-4E83-44F0-AC62-60FE29A2EEF2}" type="presOf" srcId="{9FFEAAC6-4547-4973-BFF7-B67E1084D632}" destId="{19A48DE7-AB71-44F8-9D5D-11B4757A798B}" srcOrd="0" destOrd="0" presId="urn:microsoft.com/office/officeart/2008/layout/HexagonCluster"/>
    <dgm:cxn modelId="{83354D4D-0342-4BFC-BE01-A53644D3EF48}" srcId="{C93C018F-5DF4-450F-8F1A-DA38E8E29AA3}" destId="{9FFEAAC6-4547-4973-BFF7-B67E1084D632}" srcOrd="0" destOrd="0" parTransId="{9ADDB58D-29EF-46A4-993C-F21692069E6A}" sibTransId="{54018A48-B39E-411A-BB6F-E47E37E7B105}"/>
    <dgm:cxn modelId="{8546EF08-2110-4F0A-B1B0-60FC4D12D11F}" srcId="{C93C018F-5DF4-450F-8F1A-DA38E8E29AA3}" destId="{B958D9EB-0366-47CC-A9E0-7F8233C7FF54}" srcOrd="2" destOrd="0" parTransId="{0B36839D-17B2-4FD2-AA7E-14E7C36A041D}" sibTransId="{D9080235-F61F-47ED-8969-86E9CED40F70}"/>
    <dgm:cxn modelId="{C10B5E9D-00F0-4B3E-8624-4A7D70F831A9}" type="presParOf" srcId="{59D01586-02C5-40E9-9E54-FAED12DE4100}" destId="{6B9E8451-35F6-4565-B373-E562B638D51E}" srcOrd="0" destOrd="0" presId="urn:microsoft.com/office/officeart/2008/layout/HexagonCluster"/>
    <dgm:cxn modelId="{7EE91409-5F70-4FB4-A75B-A17C35E79C7A}" type="presParOf" srcId="{6B9E8451-35F6-4565-B373-E562B638D51E}" destId="{19A48DE7-AB71-44F8-9D5D-11B4757A798B}" srcOrd="0" destOrd="0" presId="urn:microsoft.com/office/officeart/2008/layout/HexagonCluster"/>
    <dgm:cxn modelId="{00C9E32D-BCAC-4BDE-8BEE-4D352FD40321}" type="presParOf" srcId="{59D01586-02C5-40E9-9E54-FAED12DE4100}" destId="{5F2309BB-8E89-4AC2-AD03-63168890686E}" srcOrd="1" destOrd="0" presId="urn:microsoft.com/office/officeart/2008/layout/HexagonCluster"/>
    <dgm:cxn modelId="{11F997B3-D4D9-4C50-8950-A6F80E9C4B3F}" type="presParOf" srcId="{5F2309BB-8E89-4AC2-AD03-63168890686E}" destId="{BEB64995-261D-44A2-B240-2470A219714F}" srcOrd="0" destOrd="0" presId="urn:microsoft.com/office/officeart/2008/layout/HexagonCluster"/>
    <dgm:cxn modelId="{6BA4FD18-ACAE-4959-AFBD-1F4DFB33C22D}" type="presParOf" srcId="{59D01586-02C5-40E9-9E54-FAED12DE4100}" destId="{AD2E89EF-8921-4D35-90E9-2A6AC5F0CAF8}" srcOrd="2" destOrd="0" presId="urn:microsoft.com/office/officeart/2008/layout/HexagonCluster"/>
    <dgm:cxn modelId="{24309338-AAFD-4769-8852-96A11A464CE9}" type="presParOf" srcId="{AD2E89EF-8921-4D35-90E9-2A6AC5F0CAF8}" destId="{44D86984-0D02-4B35-A7E8-C20165E0C68B}" srcOrd="0" destOrd="0" presId="urn:microsoft.com/office/officeart/2008/layout/HexagonCluster"/>
    <dgm:cxn modelId="{15BCCC27-3AE2-4ADC-BD79-0B44B7C31364}" type="presParOf" srcId="{59D01586-02C5-40E9-9E54-FAED12DE4100}" destId="{00B9622E-6DB8-406F-9163-B20FE4C04EDD}" srcOrd="3" destOrd="0" presId="urn:microsoft.com/office/officeart/2008/layout/HexagonCluster"/>
    <dgm:cxn modelId="{1027E0F9-B571-45EE-9C43-52804886D0E5}" type="presParOf" srcId="{00B9622E-6DB8-406F-9163-B20FE4C04EDD}" destId="{A7821439-C7E5-43B5-9370-5D7331409512}" srcOrd="0" destOrd="0" presId="urn:microsoft.com/office/officeart/2008/layout/HexagonCluster"/>
    <dgm:cxn modelId="{F7B77B0E-040B-4CCA-A401-CF24BF7373C2}" type="presParOf" srcId="{59D01586-02C5-40E9-9E54-FAED12DE4100}" destId="{D45BCED0-9FD0-4CC9-B44A-A5FE729E7CB4}" srcOrd="4" destOrd="0" presId="urn:microsoft.com/office/officeart/2008/layout/HexagonCluster"/>
    <dgm:cxn modelId="{4F7F9463-FD32-4D0E-96E1-2EB568BEB561}" type="presParOf" srcId="{D45BCED0-9FD0-4CC9-B44A-A5FE729E7CB4}" destId="{48809FFF-20DC-49F0-96E9-886FB4CC7C30}" srcOrd="0" destOrd="0" presId="urn:microsoft.com/office/officeart/2008/layout/HexagonCluster"/>
    <dgm:cxn modelId="{67E50048-B143-4C65-85D4-ACB850D5D968}" type="presParOf" srcId="{59D01586-02C5-40E9-9E54-FAED12DE4100}" destId="{002D216C-DB94-4764-860A-B961A1AEDE28}" srcOrd="5" destOrd="0" presId="urn:microsoft.com/office/officeart/2008/layout/HexagonCluster"/>
    <dgm:cxn modelId="{EF85466E-EA8C-424A-827B-8F77B135B3A0}" type="presParOf" srcId="{002D216C-DB94-4764-860A-B961A1AEDE28}" destId="{24FE977E-211F-4273-81FC-77CE9FA7DBC5}" srcOrd="0" destOrd="0" presId="urn:microsoft.com/office/officeart/2008/layout/HexagonCluster"/>
    <dgm:cxn modelId="{CE01766A-5828-4A33-BD44-920FA576656D}" type="presParOf" srcId="{59D01586-02C5-40E9-9E54-FAED12DE4100}" destId="{D12A91AD-3443-44BF-A73F-99DFE28CCCAF}" srcOrd="6" destOrd="0" presId="urn:microsoft.com/office/officeart/2008/layout/HexagonCluster"/>
    <dgm:cxn modelId="{62199EF7-284B-47D1-A8A5-8EB2015B3CFB}" type="presParOf" srcId="{D12A91AD-3443-44BF-A73F-99DFE28CCCAF}" destId="{407F01A3-11BB-45AD-B858-9939EB552A79}" srcOrd="0" destOrd="0" presId="urn:microsoft.com/office/officeart/2008/layout/HexagonCluster"/>
    <dgm:cxn modelId="{4B7F2846-620A-4C43-8E29-C6F85CC11CC9}" type="presParOf" srcId="{59D01586-02C5-40E9-9E54-FAED12DE4100}" destId="{512EE38D-73AD-4C57-9936-808322B30DE3}" srcOrd="7" destOrd="0" presId="urn:microsoft.com/office/officeart/2008/layout/HexagonCluster"/>
    <dgm:cxn modelId="{DA958E46-292B-42B3-A325-9D8BD49B0FA2}" type="presParOf" srcId="{512EE38D-73AD-4C57-9936-808322B30DE3}" destId="{42AC3D6E-B9B9-4F0F-BF5D-645E41517DBA}" srcOrd="0" destOrd="0" presId="urn:microsoft.com/office/officeart/2008/layout/HexagonCluster"/>
    <dgm:cxn modelId="{6F4813C9-F46B-4C73-B8DF-596E832794E6}" type="presParOf" srcId="{59D01586-02C5-40E9-9E54-FAED12DE4100}" destId="{7D33E7B1-FFDF-4925-985D-DF05CC9E71A7}" srcOrd="8" destOrd="0" presId="urn:microsoft.com/office/officeart/2008/layout/HexagonCluster"/>
    <dgm:cxn modelId="{BD7A51A7-77C3-45F1-A022-1CB661E4C2A6}" type="presParOf" srcId="{7D33E7B1-FFDF-4925-985D-DF05CC9E71A7}" destId="{D47304BC-088A-406E-BDB7-02122ED374FA}" srcOrd="0" destOrd="0" presId="urn:microsoft.com/office/officeart/2008/layout/HexagonCluster"/>
    <dgm:cxn modelId="{519B6A19-97F4-4C0F-BCF2-0199F35462F7}" type="presParOf" srcId="{59D01586-02C5-40E9-9E54-FAED12DE4100}" destId="{B88526B2-3EFA-40A8-A014-5AAD4941C8AC}" srcOrd="9" destOrd="0" presId="urn:microsoft.com/office/officeart/2008/layout/HexagonCluster"/>
    <dgm:cxn modelId="{8ED2FBB4-EF67-47FE-91B4-E23EDF12F230}" type="presParOf" srcId="{B88526B2-3EFA-40A8-A014-5AAD4941C8AC}" destId="{707FEB4B-AC13-404F-812E-4F8A54BD1611}" srcOrd="0" destOrd="0" presId="urn:microsoft.com/office/officeart/2008/layout/HexagonCluster"/>
    <dgm:cxn modelId="{15A5824C-8388-4E9A-9AF2-3DD284FED695}" type="presParOf" srcId="{59D01586-02C5-40E9-9E54-FAED12DE4100}" destId="{C011D82A-3AA8-47DB-8F27-966D40232DAF}" srcOrd="10" destOrd="0" presId="urn:microsoft.com/office/officeart/2008/layout/HexagonCluster"/>
    <dgm:cxn modelId="{8778D7C5-E1C1-4829-B579-8D99F350C35C}" type="presParOf" srcId="{C011D82A-3AA8-47DB-8F27-966D40232DAF}" destId="{A5812C7A-635E-4DD0-9EA7-E0D9ADF2DDA9}" srcOrd="0" destOrd="0" presId="urn:microsoft.com/office/officeart/2008/layout/HexagonCluster"/>
    <dgm:cxn modelId="{BC0A1474-BBAF-41E3-A536-D49C5368FBD6}" type="presParOf" srcId="{59D01586-02C5-40E9-9E54-FAED12DE4100}" destId="{6B9E37D8-561E-4BAD-9603-45FF53AA5AC7}" srcOrd="11" destOrd="0" presId="urn:microsoft.com/office/officeart/2008/layout/HexagonCluster"/>
    <dgm:cxn modelId="{E647FAEC-F25E-44E2-8B56-9ADD849950E8}" type="presParOf" srcId="{6B9E37D8-561E-4BAD-9603-45FF53AA5AC7}" destId="{24BD9F2B-4664-416E-B82B-96A6B3D719B1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879C98-8653-475F-B325-B2A87240D348}">
      <dsp:nvSpPr>
        <dsp:cNvPr id="0" name=""/>
        <dsp:cNvSpPr/>
      </dsp:nvSpPr>
      <dsp:spPr>
        <a:xfrm>
          <a:off x="3427" y="706982"/>
          <a:ext cx="1971249" cy="20220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b="0" kern="1200" dirty="0" smtClean="0"/>
            <a:t>Budowa zintegrowanej, wzajemnie powiązanej sieci transportowej służącej konkurencyjnej gospodarce jako strategiczny kierunek rozwoju</a:t>
          </a:r>
          <a:endParaRPr lang="pl-PL" sz="1400" b="0" kern="1200" dirty="0"/>
        </a:p>
      </dsp:txBody>
      <dsp:txXfrm>
        <a:off x="49961" y="753516"/>
        <a:ext cx="1878181" cy="1495704"/>
      </dsp:txXfrm>
    </dsp:sp>
    <dsp:sp modelId="{45032D21-1AFB-4FBC-9BF7-E2EEC68F717B}">
      <dsp:nvSpPr>
        <dsp:cNvPr id="0" name=""/>
        <dsp:cNvSpPr/>
      </dsp:nvSpPr>
      <dsp:spPr>
        <a:xfrm>
          <a:off x="992800" y="1418140"/>
          <a:ext cx="2432221" cy="2205536"/>
        </a:xfrm>
        <a:prstGeom prst="leftCircularArrow">
          <a:avLst>
            <a:gd name="adj1" fmla="val 2893"/>
            <a:gd name="adj2" fmla="val 353806"/>
            <a:gd name="adj3" fmla="val 2150701"/>
            <a:gd name="adj4" fmla="val 9045874"/>
            <a:gd name="adj5" fmla="val 337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92C4F-C1FC-4B3D-84BB-6BC26B9E8347}">
      <dsp:nvSpPr>
        <dsp:cNvPr id="0" name=""/>
        <dsp:cNvSpPr/>
      </dsp:nvSpPr>
      <dsp:spPr>
        <a:xfrm>
          <a:off x="506000" y="2436467"/>
          <a:ext cx="1579091" cy="586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l-PL" sz="1000" b="1" kern="1200" dirty="0" smtClean="0"/>
            <a:t>Strategia </a:t>
          </a:r>
          <a:r>
            <a:rPr lang="pl-PL" sz="1000" b="1" kern="1200" dirty="0" smtClean="0"/>
            <a:t>na </a:t>
          </a:r>
          <a:r>
            <a:rPr lang="pl-PL" sz="1000" b="1" kern="1200" dirty="0" smtClean="0"/>
            <a:t>rzecz </a:t>
          </a:r>
          <a:r>
            <a:rPr lang="pl-PL" sz="1000" b="1" kern="1200" dirty="0" smtClean="0"/>
            <a:t>Odpowiedzialnego Rozwoju</a:t>
          </a:r>
          <a:endParaRPr lang="pl-PL" sz="1000" b="1" kern="1200" dirty="0" smtClean="0"/>
        </a:p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000" kern="1200" dirty="0"/>
        </a:p>
      </dsp:txBody>
      <dsp:txXfrm>
        <a:off x="523185" y="2453652"/>
        <a:ext cx="1544721" cy="552370"/>
      </dsp:txXfrm>
    </dsp:sp>
    <dsp:sp modelId="{CF0E3172-5930-4653-9DDB-C9A8945633AF}">
      <dsp:nvSpPr>
        <dsp:cNvPr id="0" name=""/>
        <dsp:cNvSpPr/>
      </dsp:nvSpPr>
      <dsp:spPr>
        <a:xfrm>
          <a:off x="2365199" y="1069865"/>
          <a:ext cx="2175216" cy="19647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Niezbędne jest dalsze prowadzenie inwestycji w infrastrukturę drogową, w tym drogi ekspresowe i autostrady </a:t>
          </a:r>
          <a:endParaRPr lang="pl-P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Rola właściwego utrzymania</a:t>
          </a:r>
          <a:endParaRPr lang="pl-P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400" kern="1200" dirty="0"/>
        </a:p>
      </dsp:txBody>
      <dsp:txXfrm>
        <a:off x="2410413" y="1536094"/>
        <a:ext cx="2084788" cy="1453294"/>
      </dsp:txXfrm>
    </dsp:sp>
    <dsp:sp modelId="{AD99F178-49AB-429B-B31D-8DCCE42104E8}">
      <dsp:nvSpPr>
        <dsp:cNvPr id="0" name=""/>
        <dsp:cNvSpPr/>
      </dsp:nvSpPr>
      <dsp:spPr>
        <a:xfrm rot="188219">
          <a:off x="3637519" y="292111"/>
          <a:ext cx="2089352" cy="2090501"/>
        </a:xfrm>
        <a:prstGeom prst="circularArrow">
          <a:avLst>
            <a:gd name="adj1" fmla="val 2999"/>
            <a:gd name="adj2" fmla="val 367683"/>
            <a:gd name="adj3" fmla="val 20044600"/>
            <a:gd name="adj4" fmla="val 13163305"/>
            <a:gd name="adj5" fmla="val 34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955B3F-3C7C-4273-83B5-795A6E9EE3A1}">
      <dsp:nvSpPr>
        <dsp:cNvPr id="0" name=""/>
        <dsp:cNvSpPr/>
      </dsp:nvSpPr>
      <dsp:spPr>
        <a:xfrm>
          <a:off x="3052555" y="757761"/>
          <a:ext cx="1475455" cy="586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000" b="1" kern="1200" dirty="0" smtClean="0"/>
            <a:t>Strategia Zrównoważonego Rozwoju Transportu</a:t>
          </a:r>
          <a:endParaRPr lang="pl-PL" sz="1000" b="1" kern="1200" dirty="0"/>
        </a:p>
      </dsp:txBody>
      <dsp:txXfrm>
        <a:off x="3069740" y="774946"/>
        <a:ext cx="1441085" cy="552370"/>
      </dsp:txXfrm>
    </dsp:sp>
    <dsp:sp modelId="{8BEDD89A-A79A-42FB-A773-98BD42C0999A}">
      <dsp:nvSpPr>
        <dsp:cNvPr id="0" name=""/>
        <dsp:cNvSpPr/>
      </dsp:nvSpPr>
      <dsp:spPr>
        <a:xfrm>
          <a:off x="4840194" y="1069347"/>
          <a:ext cx="1659887" cy="19293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Dokończenie budowy sieci dróg A i S</a:t>
          </a:r>
          <a:endParaRPr lang="pl-PL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400" kern="1200" dirty="0" smtClean="0"/>
            <a:t>budowa połączeń uzupełniających do sieci TEN-T</a:t>
          </a:r>
          <a:endParaRPr lang="pl-PL" sz="1400" kern="1200" dirty="0"/>
        </a:p>
      </dsp:txBody>
      <dsp:txXfrm>
        <a:off x="4884593" y="1113746"/>
        <a:ext cx="1571089" cy="1427085"/>
      </dsp:txXfrm>
    </dsp:sp>
    <dsp:sp modelId="{B1E4F763-278D-4EAD-A99A-15C0A1D2F82C}">
      <dsp:nvSpPr>
        <dsp:cNvPr id="0" name=""/>
        <dsp:cNvSpPr/>
      </dsp:nvSpPr>
      <dsp:spPr>
        <a:xfrm>
          <a:off x="5742070" y="1789074"/>
          <a:ext cx="1840512" cy="1840512"/>
        </a:xfrm>
        <a:prstGeom prst="leftCircularArrow">
          <a:avLst>
            <a:gd name="adj1" fmla="val 3466"/>
            <a:gd name="adj2" fmla="val 429764"/>
            <a:gd name="adj3" fmla="val 1670526"/>
            <a:gd name="adj4" fmla="val 8489740"/>
            <a:gd name="adj5" fmla="val 40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00D785-3883-4ED6-9F69-D202B0B70485}">
      <dsp:nvSpPr>
        <dsp:cNvPr id="0" name=""/>
        <dsp:cNvSpPr/>
      </dsp:nvSpPr>
      <dsp:spPr>
        <a:xfrm>
          <a:off x="5258530" y="2652487"/>
          <a:ext cx="1475455" cy="586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000" b="1" kern="1200" dirty="0" smtClean="0"/>
            <a:t>Rządowy program Budowy Dróg Krajowych do 2030 r. </a:t>
          </a:r>
          <a:endParaRPr lang="pl-PL" sz="1000" b="1" kern="1200" dirty="0"/>
        </a:p>
      </dsp:txBody>
      <dsp:txXfrm>
        <a:off x="5275715" y="2669672"/>
        <a:ext cx="1441085" cy="552370"/>
      </dsp:txXfrm>
    </dsp:sp>
    <dsp:sp modelId="{6862349A-B35C-4537-A1CB-258294F264F8}">
      <dsp:nvSpPr>
        <dsp:cNvPr id="0" name=""/>
        <dsp:cNvSpPr/>
      </dsp:nvSpPr>
      <dsp:spPr>
        <a:xfrm>
          <a:off x="6988326" y="1347469"/>
          <a:ext cx="1659887" cy="13690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24765" rIns="24765" bIns="24765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300" kern="1200" dirty="0" smtClean="0"/>
            <a:t>Kompleksowe utrzymanie w wieloletniej perspektywie czasowej</a:t>
          </a:r>
          <a:endParaRPr lang="pl-PL" sz="1300" kern="1200" dirty="0"/>
        </a:p>
      </dsp:txBody>
      <dsp:txXfrm>
        <a:off x="7019832" y="1672345"/>
        <a:ext cx="1596875" cy="1012678"/>
      </dsp:txXfrm>
    </dsp:sp>
    <dsp:sp modelId="{07207237-E94A-4898-91AB-9E833F6F1833}">
      <dsp:nvSpPr>
        <dsp:cNvPr id="0" name=""/>
        <dsp:cNvSpPr/>
      </dsp:nvSpPr>
      <dsp:spPr>
        <a:xfrm>
          <a:off x="7357190" y="1054099"/>
          <a:ext cx="1475455" cy="58674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000" b="1" kern="1200" dirty="0" smtClean="0"/>
            <a:t>Program Wzmocnienia Krajowej Sieci Drogowej do 2030 roku</a:t>
          </a:r>
          <a:endParaRPr lang="pl-PL" sz="1000" b="1" kern="1200" dirty="0"/>
        </a:p>
      </dsp:txBody>
      <dsp:txXfrm>
        <a:off x="7374375" y="1071284"/>
        <a:ext cx="1441085" cy="552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50BF0-5ABF-47D5-9A24-C868750315D5}">
      <dsp:nvSpPr>
        <dsp:cNvPr id="0" name=""/>
        <dsp:cNvSpPr/>
      </dsp:nvSpPr>
      <dsp:spPr>
        <a:xfrm>
          <a:off x="4556363" y="2320653"/>
          <a:ext cx="1685886" cy="109207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100" b="1" kern="1200" dirty="0" smtClean="0"/>
            <a:t>Utrzymanie bieżące i strukturalne</a:t>
          </a:r>
          <a:endParaRPr lang="pl-PL" sz="1100" b="1" kern="1200" dirty="0"/>
        </a:p>
      </dsp:txBody>
      <dsp:txXfrm>
        <a:off x="5086118" y="2617660"/>
        <a:ext cx="1132142" cy="771076"/>
      </dsp:txXfrm>
    </dsp:sp>
    <dsp:sp modelId="{B3371C6A-7AFC-4E8D-99A9-4618849DFE01}">
      <dsp:nvSpPr>
        <dsp:cNvPr id="0" name=""/>
        <dsp:cNvSpPr/>
      </dsp:nvSpPr>
      <dsp:spPr>
        <a:xfrm>
          <a:off x="1805706" y="2320653"/>
          <a:ext cx="1685886" cy="109207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100" b="1" kern="1200" dirty="0" smtClean="0"/>
            <a:t>Bezpieczeństwo wszystkich uczestników ruchu</a:t>
          </a:r>
          <a:endParaRPr lang="pl-PL" sz="1100" b="1" kern="1200" dirty="0"/>
        </a:p>
      </dsp:txBody>
      <dsp:txXfrm>
        <a:off x="1829695" y="2617660"/>
        <a:ext cx="1132142" cy="771076"/>
      </dsp:txXfrm>
    </dsp:sp>
    <dsp:sp modelId="{8BF40C9E-03F8-42AC-8DBC-DBB06C772371}">
      <dsp:nvSpPr>
        <dsp:cNvPr id="0" name=""/>
        <dsp:cNvSpPr/>
      </dsp:nvSpPr>
      <dsp:spPr>
        <a:xfrm>
          <a:off x="4556363" y="0"/>
          <a:ext cx="1685886" cy="109207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100" b="1" kern="1200" dirty="0" smtClean="0"/>
            <a:t>Minimalizacja ruchu na obszarach miejskich</a:t>
          </a:r>
          <a:endParaRPr lang="pl-PL" sz="1100" b="1" kern="1200" dirty="0"/>
        </a:p>
      </dsp:txBody>
      <dsp:txXfrm>
        <a:off x="5086118" y="23989"/>
        <a:ext cx="1132142" cy="771076"/>
      </dsp:txXfrm>
    </dsp:sp>
    <dsp:sp modelId="{FD027B5B-599F-4EB2-AFA8-F35DDFE0FC03}">
      <dsp:nvSpPr>
        <dsp:cNvPr id="0" name=""/>
        <dsp:cNvSpPr/>
      </dsp:nvSpPr>
      <dsp:spPr>
        <a:xfrm>
          <a:off x="1805706" y="0"/>
          <a:ext cx="1685886" cy="109207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l-PL" sz="1100" b="1" kern="1200" dirty="0" smtClean="0"/>
            <a:t>Nowe odcinki dróg ekspresowych      i autostrad</a:t>
          </a:r>
          <a:endParaRPr lang="pl-PL" sz="1100" b="1" kern="1200" dirty="0"/>
        </a:p>
      </dsp:txBody>
      <dsp:txXfrm>
        <a:off x="1829695" y="23989"/>
        <a:ext cx="1132142" cy="771076"/>
      </dsp:txXfrm>
    </dsp:sp>
    <dsp:sp modelId="{BBDC4534-A6AB-4041-BB73-09378FDA22BF}">
      <dsp:nvSpPr>
        <dsp:cNvPr id="0" name=""/>
        <dsp:cNvSpPr/>
      </dsp:nvSpPr>
      <dsp:spPr>
        <a:xfrm>
          <a:off x="2512140" y="194525"/>
          <a:ext cx="1477710" cy="1477710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1" kern="1200" dirty="0" smtClean="0"/>
            <a:t>Rządowy Program Budowy Dróg Krajowych  do 2030 roku</a:t>
          </a:r>
          <a:endParaRPr lang="pl-PL" sz="1200" b="1" kern="1200" dirty="0"/>
        </a:p>
      </dsp:txBody>
      <dsp:txXfrm>
        <a:off x="2944951" y="627336"/>
        <a:ext cx="1044899" cy="1044899"/>
      </dsp:txXfrm>
    </dsp:sp>
    <dsp:sp modelId="{7036B250-C82F-47C8-9499-428A89D12B4D}">
      <dsp:nvSpPr>
        <dsp:cNvPr id="0" name=""/>
        <dsp:cNvSpPr/>
      </dsp:nvSpPr>
      <dsp:spPr>
        <a:xfrm rot="5400000">
          <a:off x="4058105" y="194525"/>
          <a:ext cx="1477710" cy="1477710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1" kern="1200" dirty="0" smtClean="0"/>
            <a:t>Program Budowy 100 Obwodnic   do 2030 roku</a:t>
          </a:r>
          <a:endParaRPr lang="pl-PL" sz="1200" b="1" kern="1200" dirty="0"/>
        </a:p>
      </dsp:txBody>
      <dsp:txXfrm rot="-5400000">
        <a:off x="4058105" y="627336"/>
        <a:ext cx="1044899" cy="1044899"/>
      </dsp:txXfrm>
    </dsp:sp>
    <dsp:sp modelId="{9D11A9CE-984E-4545-A1D6-983858A0D6CC}">
      <dsp:nvSpPr>
        <dsp:cNvPr id="0" name=""/>
        <dsp:cNvSpPr/>
      </dsp:nvSpPr>
      <dsp:spPr>
        <a:xfrm rot="10800000">
          <a:off x="4058105" y="1740490"/>
          <a:ext cx="1477710" cy="1477710"/>
        </a:xfrm>
        <a:prstGeom prst="pieWedge">
          <a:avLst/>
        </a:prstGeom>
        <a:solidFill>
          <a:schemeClr val="bg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1" kern="1200" dirty="0" smtClean="0">
              <a:solidFill>
                <a:schemeClr val="tx1"/>
              </a:solidFill>
            </a:rPr>
            <a:t>Program Wzmocnienia Krajowej Sieci Drogowej    do 2030 roku</a:t>
          </a:r>
          <a:endParaRPr lang="pl-PL" sz="1200" b="1" kern="1200" dirty="0">
            <a:solidFill>
              <a:schemeClr val="tx1"/>
            </a:solidFill>
          </a:endParaRPr>
        </a:p>
      </dsp:txBody>
      <dsp:txXfrm rot="10800000">
        <a:off x="4058105" y="1740490"/>
        <a:ext cx="1044899" cy="1044899"/>
      </dsp:txXfrm>
    </dsp:sp>
    <dsp:sp modelId="{1AD22871-32DF-4FD9-B024-5981A889A574}">
      <dsp:nvSpPr>
        <dsp:cNvPr id="0" name=""/>
        <dsp:cNvSpPr/>
      </dsp:nvSpPr>
      <dsp:spPr>
        <a:xfrm rot="16200000">
          <a:off x="2512140" y="1740490"/>
          <a:ext cx="1477710" cy="1477710"/>
        </a:xfrm>
        <a:prstGeom prst="pieWedg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200" b="1" kern="1200" dirty="0" smtClean="0"/>
            <a:t>Program Bezpiecznej </a:t>
          </a:r>
          <a:r>
            <a:rPr lang="pl-PL" sz="1100" b="1" kern="1200" dirty="0" smtClean="0"/>
            <a:t>Infrastruktury</a:t>
          </a:r>
          <a:r>
            <a:rPr lang="pl-PL" sz="1200" b="1" kern="1200" dirty="0" smtClean="0"/>
            <a:t> Drogowej 2021-2024</a:t>
          </a:r>
          <a:endParaRPr lang="pl-PL" sz="1200" b="1" kern="1200" dirty="0"/>
        </a:p>
      </dsp:txBody>
      <dsp:txXfrm rot="5400000">
        <a:off x="2944951" y="1740490"/>
        <a:ext cx="1044899" cy="1044899"/>
      </dsp:txXfrm>
    </dsp:sp>
    <dsp:sp modelId="{F335C93F-C516-4FBE-8804-27AC2671F1B4}">
      <dsp:nvSpPr>
        <dsp:cNvPr id="0" name=""/>
        <dsp:cNvSpPr/>
      </dsp:nvSpPr>
      <dsp:spPr>
        <a:xfrm>
          <a:off x="3768876" y="1399217"/>
          <a:ext cx="510202" cy="443654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069E18-45F6-48F7-AB48-2E2C8EAB5E24}">
      <dsp:nvSpPr>
        <dsp:cNvPr id="0" name=""/>
        <dsp:cNvSpPr/>
      </dsp:nvSpPr>
      <dsp:spPr>
        <a:xfrm rot="10800000">
          <a:off x="3768876" y="1569853"/>
          <a:ext cx="510202" cy="443654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9D8538-4C01-48FA-BB6D-97A4E64FCFDA}">
      <dsp:nvSpPr>
        <dsp:cNvPr id="0" name=""/>
        <dsp:cNvSpPr/>
      </dsp:nvSpPr>
      <dsp:spPr>
        <a:xfrm>
          <a:off x="2375062" y="808357"/>
          <a:ext cx="5137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3710" y="45720"/>
              </a:lnTo>
            </a:path>
          </a:pathLst>
        </a:custGeom>
        <a:noFill/>
        <a:ln w="28575" cap="flat" cmpd="sng" algn="ctr">
          <a:solidFill>
            <a:schemeClr val="tx2">
              <a:lumMod val="7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050" kern="1200"/>
        </a:p>
      </dsp:txBody>
      <dsp:txXfrm>
        <a:off x="2618309" y="851353"/>
        <a:ext cx="27215" cy="5448"/>
      </dsp:txXfrm>
    </dsp:sp>
    <dsp:sp modelId="{06189314-4D10-4D39-9CBD-73A7BC3E18A3}">
      <dsp:nvSpPr>
        <dsp:cNvPr id="0" name=""/>
        <dsp:cNvSpPr/>
      </dsp:nvSpPr>
      <dsp:spPr>
        <a:xfrm>
          <a:off x="10295" y="144107"/>
          <a:ext cx="2366567" cy="14199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2020 – IV 2021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Opracowanie </a:t>
          </a:r>
          <a:r>
            <a:rPr lang="pl-PL" sz="1400" kern="1200" dirty="0" smtClean="0"/>
            <a:t>projektów Programów</a:t>
          </a:r>
          <a:endParaRPr lang="pl-PL" sz="14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Konsultacje i wyjaśnienia na etapie wnioskowania o Wpis do Wykazu</a:t>
          </a:r>
          <a:endParaRPr lang="pl-PL" sz="1400" b="1" kern="1200" dirty="0"/>
        </a:p>
      </dsp:txBody>
      <dsp:txXfrm>
        <a:off x="10295" y="144107"/>
        <a:ext cx="2366567" cy="1419940"/>
      </dsp:txXfrm>
    </dsp:sp>
    <dsp:sp modelId="{2FA4BDE7-B0CC-4558-8D42-EA94D2ACE2FE}">
      <dsp:nvSpPr>
        <dsp:cNvPr id="0" name=""/>
        <dsp:cNvSpPr/>
      </dsp:nvSpPr>
      <dsp:spPr>
        <a:xfrm>
          <a:off x="5285939" y="808357"/>
          <a:ext cx="5137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3710" y="45720"/>
              </a:lnTo>
            </a:path>
          </a:pathLst>
        </a:custGeom>
        <a:noFill/>
        <a:ln w="28575" cap="flat" cmpd="sng" algn="ctr">
          <a:solidFill>
            <a:schemeClr val="tx2">
              <a:lumMod val="7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050" kern="1200"/>
        </a:p>
      </dsp:txBody>
      <dsp:txXfrm>
        <a:off x="5529186" y="851353"/>
        <a:ext cx="27215" cy="5448"/>
      </dsp:txXfrm>
    </dsp:sp>
    <dsp:sp modelId="{8E7567BC-94AD-409F-BD67-C04CA16AD966}">
      <dsp:nvSpPr>
        <dsp:cNvPr id="0" name=""/>
        <dsp:cNvSpPr/>
      </dsp:nvSpPr>
      <dsp:spPr>
        <a:xfrm>
          <a:off x="2921172" y="144107"/>
          <a:ext cx="2366567" cy="14199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IV 2021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Wpisy </a:t>
          </a:r>
          <a:r>
            <a:rPr lang="pl-PL" sz="1400" kern="1200" dirty="0" smtClean="0"/>
            <a:t>do Wykazu Prac Legislacyjnych i Programowych Rady Ministrów </a:t>
          </a:r>
          <a:endParaRPr lang="pl-PL" sz="1400" b="1" kern="1200" dirty="0"/>
        </a:p>
      </dsp:txBody>
      <dsp:txXfrm>
        <a:off x="2921172" y="144107"/>
        <a:ext cx="2366567" cy="1419940"/>
      </dsp:txXfrm>
    </dsp:sp>
    <dsp:sp modelId="{21B3A199-8365-41EC-AEA6-263E05BD250E}">
      <dsp:nvSpPr>
        <dsp:cNvPr id="0" name=""/>
        <dsp:cNvSpPr/>
      </dsp:nvSpPr>
      <dsp:spPr>
        <a:xfrm>
          <a:off x="1193578" y="1562247"/>
          <a:ext cx="5821754" cy="513710"/>
        </a:xfrm>
        <a:custGeom>
          <a:avLst/>
          <a:gdLst/>
          <a:ahLst/>
          <a:cxnLst/>
          <a:rect l="0" t="0" r="0" b="0"/>
          <a:pathLst>
            <a:path>
              <a:moveTo>
                <a:pt x="5821754" y="0"/>
              </a:moveTo>
              <a:lnTo>
                <a:pt x="5821754" y="273955"/>
              </a:lnTo>
              <a:lnTo>
                <a:pt x="0" y="273955"/>
              </a:lnTo>
              <a:lnTo>
                <a:pt x="0" y="513710"/>
              </a:lnTo>
            </a:path>
          </a:pathLst>
        </a:custGeom>
        <a:noFill/>
        <a:ln w="28575" cap="flat" cmpd="sng" algn="ctr">
          <a:solidFill>
            <a:schemeClr val="tx2">
              <a:lumMod val="7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1050" kern="1200"/>
        </a:p>
      </dsp:txBody>
      <dsp:txXfrm>
        <a:off x="3958277" y="1816378"/>
        <a:ext cx="292357" cy="5448"/>
      </dsp:txXfrm>
    </dsp:sp>
    <dsp:sp modelId="{52A3D7BF-4857-4C0A-A6A5-B7E98EC252EF}">
      <dsp:nvSpPr>
        <dsp:cNvPr id="0" name=""/>
        <dsp:cNvSpPr/>
      </dsp:nvSpPr>
      <dsp:spPr>
        <a:xfrm>
          <a:off x="5832049" y="144107"/>
          <a:ext cx="2366567" cy="14199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VIII – IX 2021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Konsultacje międzyresortowe, branżowe i społeczne</a:t>
          </a:r>
          <a:endParaRPr lang="pl-PL" sz="1400" b="1" kern="1200" dirty="0"/>
        </a:p>
      </dsp:txBody>
      <dsp:txXfrm>
        <a:off x="5832049" y="144107"/>
        <a:ext cx="2366567" cy="1419940"/>
      </dsp:txXfrm>
    </dsp:sp>
    <dsp:sp modelId="{E42EB23A-417A-45C8-8F8E-F13DF4FA3148}">
      <dsp:nvSpPr>
        <dsp:cNvPr id="0" name=""/>
        <dsp:cNvSpPr/>
      </dsp:nvSpPr>
      <dsp:spPr>
        <a:xfrm>
          <a:off x="2375062" y="2772608"/>
          <a:ext cx="5137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3710" y="45720"/>
              </a:lnTo>
            </a:path>
          </a:pathLst>
        </a:custGeom>
        <a:noFill/>
        <a:ln w="28575" cap="flat" cmpd="sng" algn="ctr">
          <a:solidFill>
            <a:schemeClr val="tx2">
              <a:lumMod val="7500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400" kern="1200"/>
        </a:p>
      </dsp:txBody>
      <dsp:txXfrm>
        <a:off x="2618309" y="2815604"/>
        <a:ext cx="27215" cy="5448"/>
      </dsp:txXfrm>
    </dsp:sp>
    <dsp:sp modelId="{A5D8B76C-6946-4D09-B72F-398DB60D5808}">
      <dsp:nvSpPr>
        <dsp:cNvPr id="0" name=""/>
        <dsp:cNvSpPr/>
      </dsp:nvSpPr>
      <dsp:spPr>
        <a:xfrm>
          <a:off x="10295" y="2108358"/>
          <a:ext cx="2366567" cy="14199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IX – XII 2021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Przygotowanie do przeprowadzenia SOOŚ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Aktualizacja </a:t>
          </a:r>
          <a:r>
            <a:rPr lang="pl-PL" sz="1400" kern="1200" dirty="0" smtClean="0"/>
            <a:t>Programów </a:t>
          </a:r>
          <a:r>
            <a:rPr lang="pl-PL" sz="1400" kern="1200" dirty="0" smtClean="0"/>
            <a:t>zgodnie z wynikami konsultacji</a:t>
          </a:r>
          <a:endParaRPr lang="pl-PL" sz="1400" kern="1200" dirty="0"/>
        </a:p>
      </dsp:txBody>
      <dsp:txXfrm>
        <a:off x="10295" y="2108358"/>
        <a:ext cx="2366567" cy="1419940"/>
      </dsp:txXfrm>
    </dsp:sp>
    <dsp:sp modelId="{50ABF3CC-6A23-49D6-BF28-B0D92E1B7676}">
      <dsp:nvSpPr>
        <dsp:cNvPr id="0" name=""/>
        <dsp:cNvSpPr/>
      </dsp:nvSpPr>
      <dsp:spPr>
        <a:xfrm>
          <a:off x="5285939" y="2772608"/>
          <a:ext cx="51371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3710" y="45720"/>
              </a:lnTo>
            </a:path>
          </a:pathLst>
        </a:custGeom>
        <a:noFill/>
        <a:ln w="28575" cap="flat" cmpd="sng" algn="ctr">
          <a:solidFill>
            <a:schemeClr val="tx2">
              <a:lumMod val="75000"/>
            </a:schemeClr>
          </a:solidFill>
          <a:prstDash val="sysDot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2000" kern="1200"/>
        </a:p>
      </dsp:txBody>
      <dsp:txXfrm>
        <a:off x="5529186" y="2815604"/>
        <a:ext cx="27215" cy="5448"/>
      </dsp:txXfrm>
    </dsp:sp>
    <dsp:sp modelId="{520C6A1A-87AA-4D64-B532-85AB073E980D}">
      <dsp:nvSpPr>
        <dsp:cNvPr id="0" name=""/>
        <dsp:cNvSpPr/>
      </dsp:nvSpPr>
      <dsp:spPr>
        <a:xfrm>
          <a:off x="2921172" y="2108358"/>
          <a:ext cx="2366567" cy="141994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I – IX 2022</a:t>
          </a:r>
          <a:r>
            <a:rPr lang="pl-PL" sz="1400" kern="1200" dirty="0" smtClean="0"/>
            <a:t>  (aktualnie)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Przeprowadzenie SOOŚ</a:t>
          </a:r>
        </a:p>
      </dsp:txBody>
      <dsp:txXfrm>
        <a:off x="2921172" y="2108358"/>
        <a:ext cx="2366567" cy="1419940"/>
      </dsp:txXfrm>
    </dsp:sp>
    <dsp:sp modelId="{B46ACE92-3E49-409B-B41C-27995A401029}">
      <dsp:nvSpPr>
        <dsp:cNvPr id="0" name=""/>
        <dsp:cNvSpPr/>
      </dsp:nvSpPr>
      <dsp:spPr>
        <a:xfrm>
          <a:off x="5832049" y="2108358"/>
          <a:ext cx="2366567" cy="14199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b="1" kern="1200" dirty="0" smtClean="0"/>
            <a:t>IX – XII 2022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Przyjęcie </a:t>
          </a:r>
          <a:r>
            <a:rPr lang="pl-PL" sz="1600" kern="1200" dirty="0" smtClean="0"/>
            <a:t>Programów</a:t>
          </a:r>
          <a:endParaRPr lang="pl-PL" sz="1600" kern="1200" dirty="0"/>
        </a:p>
      </dsp:txBody>
      <dsp:txXfrm>
        <a:off x="5832049" y="2108358"/>
        <a:ext cx="2366567" cy="14199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197F0C-8BC1-429F-A410-A73B241C21D9}">
      <dsp:nvSpPr>
        <dsp:cNvPr id="0" name=""/>
        <dsp:cNvSpPr/>
      </dsp:nvSpPr>
      <dsp:spPr>
        <a:xfrm>
          <a:off x="2541" y="2546"/>
          <a:ext cx="8224516" cy="1003293"/>
        </a:xfrm>
        <a:prstGeom prst="roundRect">
          <a:avLst>
            <a:gd name="adj" fmla="val 10000"/>
          </a:avLst>
        </a:prstGeom>
        <a:solidFill>
          <a:schemeClr val="tx2">
            <a:lumMod val="7500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600" kern="1200" dirty="0" smtClean="0">
              <a:ln/>
              <a:solidFill>
                <a:schemeClr val="bg1"/>
              </a:solidFill>
            </a:rPr>
            <a:t>Program Wzmocnienia Krajowej Sieci Drogowej do 2030 roku</a:t>
          </a:r>
          <a:endParaRPr lang="pl-PL" sz="2600" kern="1200" dirty="0">
            <a:ln/>
            <a:solidFill>
              <a:schemeClr val="bg1"/>
            </a:solidFill>
          </a:endParaRPr>
        </a:p>
      </dsp:txBody>
      <dsp:txXfrm>
        <a:off x="31926" y="31931"/>
        <a:ext cx="8165746" cy="944523"/>
      </dsp:txXfrm>
    </dsp:sp>
    <dsp:sp modelId="{23C0A588-593E-4EC4-846A-1C0A80844AD3}">
      <dsp:nvSpPr>
        <dsp:cNvPr id="0" name=""/>
        <dsp:cNvSpPr/>
      </dsp:nvSpPr>
      <dsp:spPr>
        <a:xfrm>
          <a:off x="10569" y="1152127"/>
          <a:ext cx="2609012" cy="8307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ts val="1200"/>
            </a:spcAft>
          </a:pPr>
          <a:r>
            <a:rPr lang="pl-PL" sz="1300" b="1" kern="1200" dirty="0" smtClean="0"/>
            <a:t>Utrzymanie</a:t>
          </a:r>
          <a:r>
            <a:rPr lang="pl-PL" sz="1300" b="1" kern="1200" baseline="0" dirty="0" smtClean="0"/>
            <a:t> strukturalne </a:t>
          </a:r>
          <a:r>
            <a:rPr lang="pl-PL" sz="1300" kern="1200" baseline="0" dirty="0" smtClean="0"/>
            <a:t>– przebudowy/rozbudowy odcinków</a:t>
          </a:r>
          <a:br>
            <a:rPr lang="pl-PL" sz="1300" kern="1200" baseline="0" dirty="0" smtClean="0"/>
          </a:br>
          <a:r>
            <a:rPr lang="pl-PL" sz="1300" kern="1200" baseline="0" dirty="0" smtClean="0"/>
            <a:t>oraz od 2025 roku kontynuacja BRD</a:t>
          </a:r>
          <a:endParaRPr lang="pl-PL" sz="1300" kern="1200" dirty="0"/>
        </a:p>
      </dsp:txBody>
      <dsp:txXfrm>
        <a:off x="34901" y="1176459"/>
        <a:ext cx="2560348" cy="782093"/>
      </dsp:txXfrm>
    </dsp:sp>
    <dsp:sp modelId="{42F2047E-C1E0-46FF-B94B-F4BA7FE4C419}">
      <dsp:nvSpPr>
        <dsp:cNvPr id="0" name=""/>
        <dsp:cNvSpPr/>
      </dsp:nvSpPr>
      <dsp:spPr>
        <a:xfrm>
          <a:off x="28726" y="2088231"/>
          <a:ext cx="2572697" cy="884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 smtClean="0"/>
            <a:t>Utrzymanie bieżące </a:t>
          </a:r>
          <a:r>
            <a:rPr lang="pl-PL" sz="1300" kern="1200" dirty="0" smtClean="0"/>
            <a:t>– rutynowe prace naprawcze, konserwacyjne     i porządkowe</a:t>
          </a:r>
          <a:endParaRPr lang="pl-PL" sz="1300" kern="1200" dirty="0"/>
        </a:p>
      </dsp:txBody>
      <dsp:txXfrm>
        <a:off x="54632" y="2114137"/>
        <a:ext cx="2520885" cy="832671"/>
      </dsp:txXfrm>
    </dsp:sp>
    <dsp:sp modelId="{F1E7F36A-A730-4E6C-ADF3-50677CBA2824}">
      <dsp:nvSpPr>
        <dsp:cNvPr id="0" name=""/>
        <dsp:cNvSpPr/>
      </dsp:nvSpPr>
      <dsp:spPr>
        <a:xfrm>
          <a:off x="28726" y="3082207"/>
          <a:ext cx="2572697" cy="884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1" kern="1200" dirty="0" smtClean="0"/>
            <a:t>Nowe rozwiązania </a:t>
          </a:r>
          <a:r>
            <a:rPr lang="pl-PL" sz="1300" kern="1200" dirty="0" smtClean="0"/>
            <a:t>w zakresie utrzymania – ukierunkowanie na zmniejszenie presji transportu drogowego na środowisko</a:t>
          </a:r>
          <a:endParaRPr lang="pl-PL" sz="1300" kern="1200" dirty="0"/>
        </a:p>
      </dsp:txBody>
      <dsp:txXfrm>
        <a:off x="54632" y="3108113"/>
        <a:ext cx="2520885" cy="832671"/>
      </dsp:txXfrm>
    </dsp:sp>
    <dsp:sp modelId="{F4F612C7-1968-4EFD-A2C4-938D436D47F5}">
      <dsp:nvSpPr>
        <dsp:cNvPr id="0" name=""/>
        <dsp:cNvSpPr/>
      </dsp:nvSpPr>
      <dsp:spPr>
        <a:xfrm>
          <a:off x="2836534" y="1122404"/>
          <a:ext cx="2582771" cy="28417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>
              <a:ln/>
            </a:rPr>
            <a:t>Zapewnienie stabilnego finansowania dla kompleksowego utrzymania </a:t>
          </a:r>
          <a:r>
            <a:rPr lang="pl-PL" sz="1800" kern="1200" dirty="0" smtClean="0"/>
            <a:t>spójnej, nowoczesnej i bezpiecznej </a:t>
          </a:r>
          <a:r>
            <a:rPr lang="pl-PL" sz="1800" kern="1200" dirty="0" smtClean="0">
              <a:ln/>
            </a:rPr>
            <a:t>sieci dróg zarządzanej przez GDDKiA w wieloletniej perspektywie czasowej</a:t>
          </a:r>
          <a:endParaRPr lang="pl-PL" sz="1800" kern="1200" dirty="0">
            <a:ln/>
          </a:endParaRPr>
        </a:p>
      </dsp:txBody>
      <dsp:txXfrm>
        <a:off x="2912181" y="1198051"/>
        <a:ext cx="2431477" cy="2690445"/>
      </dsp:txXfrm>
    </dsp:sp>
    <dsp:sp modelId="{5BCECA6E-59CC-4881-A71A-FAE57BC6DE91}">
      <dsp:nvSpPr>
        <dsp:cNvPr id="0" name=""/>
        <dsp:cNvSpPr/>
      </dsp:nvSpPr>
      <dsp:spPr>
        <a:xfrm>
          <a:off x="5636259" y="1122404"/>
          <a:ext cx="2582771" cy="13593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200" kern="1200" dirty="0" smtClean="0">
              <a:ln/>
            </a:rPr>
            <a:t>Do 2030 roku</a:t>
          </a:r>
          <a:endParaRPr lang="pl-PL" sz="3200" kern="1200" dirty="0">
            <a:ln/>
          </a:endParaRPr>
        </a:p>
      </dsp:txBody>
      <dsp:txXfrm>
        <a:off x="5676074" y="1162219"/>
        <a:ext cx="2503141" cy="1279752"/>
      </dsp:txXfrm>
    </dsp:sp>
    <dsp:sp modelId="{7133F682-D63A-4B49-85FD-4FDC92857B3F}">
      <dsp:nvSpPr>
        <dsp:cNvPr id="0" name=""/>
        <dsp:cNvSpPr/>
      </dsp:nvSpPr>
      <dsp:spPr>
        <a:xfrm>
          <a:off x="5656902" y="2592292"/>
          <a:ext cx="2572697" cy="135938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208"/>
            </a:spcAft>
          </a:pPr>
          <a:r>
            <a:rPr lang="pl-PL" sz="3200" kern="1200" dirty="0" smtClean="0">
              <a:ln/>
            </a:rPr>
            <a:t>63,6 mld zł    </a:t>
          </a:r>
          <a:r>
            <a:rPr lang="pl-PL" sz="2400" kern="1200" dirty="0" smtClean="0">
              <a:ln/>
            </a:rPr>
            <a:t>z budżetu państwa</a:t>
          </a:r>
        </a:p>
      </dsp:txBody>
      <dsp:txXfrm>
        <a:off x="5696717" y="2632107"/>
        <a:ext cx="2493067" cy="12797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A48DE7-AB71-44F8-9D5D-11B4757A798B}">
      <dsp:nvSpPr>
        <dsp:cNvPr id="0" name=""/>
        <dsp:cNvSpPr/>
      </dsp:nvSpPr>
      <dsp:spPr>
        <a:xfrm>
          <a:off x="1464259" y="2506085"/>
          <a:ext cx="1712976" cy="147688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chemeClr val="accent1">
                  <a:lumMod val="75000"/>
                </a:schemeClr>
              </a:solidFill>
            </a:rPr>
            <a:t>Wykorzystanie OZE</a:t>
          </a:r>
          <a:endParaRPr lang="pl-PL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730081" y="2735270"/>
        <a:ext cx="1181332" cy="1018514"/>
      </dsp:txXfrm>
    </dsp:sp>
    <dsp:sp modelId="{BEB64995-261D-44A2-B240-2470A219714F}">
      <dsp:nvSpPr>
        <dsp:cNvPr id="0" name=""/>
        <dsp:cNvSpPr/>
      </dsp:nvSpPr>
      <dsp:spPr>
        <a:xfrm>
          <a:off x="1508759" y="3158099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D86984-0D02-4B35-A7E8-C20165E0C68B}">
      <dsp:nvSpPr>
        <dsp:cNvPr id="0" name=""/>
        <dsp:cNvSpPr/>
      </dsp:nvSpPr>
      <dsp:spPr>
        <a:xfrm>
          <a:off x="0" y="1712821"/>
          <a:ext cx="1712976" cy="1476884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821439-C7E5-43B5-9370-5D7331409512}">
      <dsp:nvSpPr>
        <dsp:cNvPr id="0" name=""/>
        <dsp:cNvSpPr/>
      </dsp:nvSpPr>
      <dsp:spPr>
        <a:xfrm>
          <a:off x="1166164" y="2994608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809FFF-20DC-49F0-96E9-886FB4CC7C30}">
      <dsp:nvSpPr>
        <dsp:cNvPr id="0" name=""/>
        <dsp:cNvSpPr/>
      </dsp:nvSpPr>
      <dsp:spPr>
        <a:xfrm>
          <a:off x="2923641" y="1695262"/>
          <a:ext cx="1712976" cy="147688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chemeClr val="accent1">
                  <a:lumMod val="75000"/>
                </a:schemeClr>
              </a:solidFill>
            </a:rPr>
            <a:t>Zielone filtry antysmogowe</a:t>
          </a:r>
          <a:endParaRPr lang="pl-PL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189463" y="1924447"/>
        <a:ext cx="1181332" cy="1018514"/>
      </dsp:txXfrm>
    </dsp:sp>
    <dsp:sp modelId="{24FE977E-211F-4273-81FC-77CE9FA7DBC5}">
      <dsp:nvSpPr>
        <dsp:cNvPr id="0" name=""/>
        <dsp:cNvSpPr/>
      </dsp:nvSpPr>
      <dsp:spPr>
        <a:xfrm>
          <a:off x="4094683" y="2975488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7F01A3-11BB-45AD-B858-9939EB552A79}">
      <dsp:nvSpPr>
        <dsp:cNvPr id="0" name=""/>
        <dsp:cNvSpPr/>
      </dsp:nvSpPr>
      <dsp:spPr>
        <a:xfrm>
          <a:off x="4383024" y="2506085"/>
          <a:ext cx="1712976" cy="1476884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AC3D6E-B9B9-4F0F-BF5D-645E41517DBA}">
      <dsp:nvSpPr>
        <dsp:cNvPr id="0" name=""/>
        <dsp:cNvSpPr/>
      </dsp:nvSpPr>
      <dsp:spPr>
        <a:xfrm>
          <a:off x="4427524" y="3158099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7304BC-088A-406E-BDB7-02122ED374FA}">
      <dsp:nvSpPr>
        <dsp:cNvPr id="0" name=""/>
        <dsp:cNvSpPr/>
      </dsp:nvSpPr>
      <dsp:spPr>
        <a:xfrm>
          <a:off x="1464259" y="887951"/>
          <a:ext cx="1712976" cy="1476884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9050" rIns="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500" b="1" kern="1200" dirty="0" smtClean="0">
              <a:solidFill>
                <a:schemeClr val="accent1">
                  <a:lumMod val="75000"/>
                </a:schemeClr>
              </a:solidFill>
            </a:rPr>
            <a:t>Zapobieganie suszy</a:t>
          </a:r>
          <a:endParaRPr lang="pl-PL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730081" y="1117136"/>
        <a:ext cx="1181332" cy="1018514"/>
      </dsp:txXfrm>
    </dsp:sp>
    <dsp:sp modelId="{707FEB4B-AC13-404F-812E-4F8A54BD1611}">
      <dsp:nvSpPr>
        <dsp:cNvPr id="0" name=""/>
        <dsp:cNvSpPr/>
      </dsp:nvSpPr>
      <dsp:spPr>
        <a:xfrm>
          <a:off x="2625547" y="919947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812C7A-635E-4DD0-9EA7-E0D9ADF2DDA9}">
      <dsp:nvSpPr>
        <dsp:cNvPr id="0" name=""/>
        <dsp:cNvSpPr/>
      </dsp:nvSpPr>
      <dsp:spPr>
        <a:xfrm>
          <a:off x="2923641" y="81030"/>
          <a:ext cx="1712976" cy="1476884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BD9F2B-4664-416E-B82B-96A6B3D719B1}">
      <dsp:nvSpPr>
        <dsp:cNvPr id="0" name=""/>
        <dsp:cNvSpPr/>
      </dsp:nvSpPr>
      <dsp:spPr>
        <a:xfrm>
          <a:off x="2974238" y="729532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E230C5-89F6-4389-ACE9-04565EABF64B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52197-D98B-4E30-AEE3-436D1DF369A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4394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2197-D98B-4E30-AEE3-436D1DF369A6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10440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sz="900" dirty="0" smtClean="0"/>
              <a:t>W skład transeuropejskiej sieci transportowej TEN-T wchodzą:</a:t>
            </a:r>
          </a:p>
          <a:p>
            <a:r>
              <a:rPr lang="pl-PL" sz="900" dirty="0" smtClean="0"/>
              <a:t>szlaki drogowe, kolejowe, lotnicze, morskie oraz rzeczne stanowiące najważniejsze połączenia z punktu widzenia rozwoju Unii Europejskiej, a także punktowe elementy infrastruktury w postaci portów  morskich, lotniczych, śródlądowych i terminali drogowo-kolejowych. </a:t>
            </a:r>
          </a:p>
          <a:p>
            <a:r>
              <a:rPr lang="pl-PL" sz="900" dirty="0" smtClean="0"/>
              <a:t>Celem rozwijania sieci TEN-T jest zapewnienie spójności terytorialnej UE i usprawnienie swobodnego przepływu osób oraz towarów. Efektywnie funkcjonujący w ramach Unii system transportowy ma przyczyniać się do poprawy działania jednolitego rynku wewnętrznego, stymulować wzrost gospodarczy regionu, a także podnosić konkurencyjność poszczególnych państw członkowskich i całej UE w skali globalnej.   </a:t>
            </a:r>
          </a:p>
          <a:p>
            <a:r>
              <a:rPr lang="pl-PL" sz="900" dirty="0" smtClean="0"/>
              <a:t>Celem polityki Unii Europejskiej w kontekście rozwoju sieci TEN-T jest stworzenie spójnej i </a:t>
            </a:r>
            <a:r>
              <a:rPr lang="pl-PL" sz="900" dirty="0" err="1" smtClean="0"/>
              <a:t>interoperacyjnej</a:t>
            </a:r>
            <a:r>
              <a:rPr lang="pl-PL" sz="900" dirty="0" smtClean="0"/>
              <a:t>, multimodalnej sieci transportowej o ujednoliconych, wysokich parametrach technicznych w ramach całej UE.</a:t>
            </a:r>
          </a:p>
          <a:p>
            <a:endParaRPr lang="pl-PL" sz="900" dirty="0" smtClean="0"/>
          </a:p>
          <a:p>
            <a:r>
              <a:rPr lang="pl-PL" sz="900" dirty="0" smtClean="0"/>
              <a:t>Cel Polityki Spójności CP3</a:t>
            </a:r>
          </a:p>
          <a:p>
            <a:r>
              <a:rPr lang="pl-PL" sz="900" dirty="0" smtClean="0"/>
              <a:t>Lepiej połączona Europa dzięki zwiększeniu mobilności i udoskonaleniu regionalnych połączeń teleinformatycznych </a:t>
            </a:r>
          </a:p>
          <a:p>
            <a:r>
              <a:rPr lang="pl-PL" sz="900" dirty="0" smtClean="0"/>
              <a:t>(ii) rozwój zrównoważonej,</a:t>
            </a:r>
            <a:r>
              <a:rPr lang="pl-PL" sz="900" baseline="0" dirty="0" smtClean="0"/>
              <a:t> </a:t>
            </a:r>
            <a:r>
              <a:rPr lang="pl-PL" sz="900" dirty="0" smtClean="0"/>
              <a:t>inteligentnej, bezpiecznej i</a:t>
            </a:r>
            <a:r>
              <a:rPr lang="pl-PL" sz="900" baseline="0" dirty="0" smtClean="0"/>
              <a:t> </a:t>
            </a:r>
            <a:r>
              <a:rPr lang="pl-PL" sz="900" dirty="0" smtClean="0"/>
              <a:t>intermodalnej sieci TEN-T</a:t>
            </a:r>
            <a:r>
              <a:rPr lang="pl-PL" sz="900" baseline="0" dirty="0" smtClean="0"/>
              <a:t> i </a:t>
            </a:r>
            <a:r>
              <a:rPr lang="pl-PL" sz="900" dirty="0" smtClean="0"/>
              <a:t>odpornej na zmianę klimatu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900" dirty="0" smtClean="0"/>
              <a:t>(iii) rozwój zrównoważonej, inteligentnej i intermodalnej mobilności odpornej na zmianę klimatu na szczeblu krajowym, regionalnym i lokalnym, w tym poprawę dostępu do sieci TEN-T i mobilności transgranicznej</a:t>
            </a:r>
          </a:p>
          <a:p>
            <a:endParaRPr lang="pl-PL" sz="1200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2197-D98B-4E30-AEE3-436D1DF369A6}" type="slidenum">
              <a:rPr lang="pl-PL" smtClean="0"/>
              <a:t>6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7054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2197-D98B-4E30-AEE3-436D1DF369A6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40222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2197-D98B-4E30-AEE3-436D1DF369A6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7562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2197-D98B-4E30-AEE3-436D1DF369A6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77936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2197-D98B-4E30-AEE3-436D1DF369A6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93935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2197-D98B-4E30-AEE3-436D1DF369A6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1486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2197-D98B-4E30-AEE3-436D1DF369A6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4423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2197-D98B-4E30-AEE3-436D1DF369A6}" type="slidenum">
              <a:rPr lang="pl-PL" smtClean="0"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5487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573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7318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3443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7875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865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18402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34954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415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6823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4749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4716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C4593-0A0D-4907-BC3F-77B15CD6B4D3}" type="datetimeFigureOut">
              <a:rPr lang="pl-PL" smtClean="0"/>
              <a:t>01.07.2022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304C6-7339-4A62-AB3D-AC62E751FFE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053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4.xml"/><Relationship Id="rId5" Type="http://schemas.openxmlformats.org/officeDocument/2006/relationships/image" Target="../media/image5.jpeg"/><Relationship Id="rId10" Type="http://schemas.microsoft.com/office/2007/relationships/diagramDrawing" Target="../diagrams/drawing4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5.jpeg"/><Relationship Id="rId9" Type="http://schemas.microsoft.com/office/2007/relationships/diagramDrawing" Target="../diagrams/drawing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5.jpeg"/><Relationship Id="rId9" Type="http://schemas.microsoft.com/office/2007/relationships/diagramDrawing" Target="../diagrams/drawin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5.jpeg"/><Relationship Id="rId9" Type="http://schemas.microsoft.com/office/2007/relationships/diagramDrawing" Target="../diagrams/drawin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omments" Target="../comments/comment1.xml"/><Relationship Id="rId5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20" y="0"/>
            <a:ext cx="5055908" cy="5115432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16" y="849268"/>
            <a:ext cx="3983736" cy="996696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175961" y="2023850"/>
            <a:ext cx="72087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Strategiczna ocena oddziaływania na środowisko </a:t>
            </a:r>
          </a:p>
          <a:p>
            <a:pPr algn="ctr"/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projektu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Rządowego Programu Budowy Dróg Krajowych do 2030 r. (z perspektywą do 2033 r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pPr algn="ctr"/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oraz projektu Programu Wzmocnienia Krajowej Sieci Drogowej do 2030 roku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232179" y="4371950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smtClean="0"/>
              <a:t>Warszawa, 5 lipca 2022 r.</a:t>
            </a:r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250785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" name="Łącznik prostoliniowy 8"/>
          <p:cNvCxnSpPr/>
          <p:nvPr/>
        </p:nvCxnSpPr>
        <p:spPr>
          <a:xfrm>
            <a:off x="467544" y="539770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190797" y="111533"/>
            <a:ext cx="897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Projekt Rządowego Programu Budowy Dróg Krajowych do 2030 r. (z perspektywą do 2033 r.)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190797" y="592397"/>
            <a:ext cx="8701683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Zasadnicza </a:t>
            </a:r>
            <a:r>
              <a:rPr lang="pl-PL" sz="1600" dirty="0"/>
              <a:t>część dokumentu RPBDK to dwa załączniki z listami inwestycji, jakie będą w ramach niego finansowane: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600" dirty="0"/>
              <a:t>Załącznik nr 1 – nowe zadania, z nowym limitem określonym na poziomie </a:t>
            </a:r>
            <a:r>
              <a:rPr lang="pl-PL" sz="1600" b="1" i="1" dirty="0"/>
              <a:t>186,9 mld zł</a:t>
            </a:r>
            <a:r>
              <a:rPr lang="pl-PL" sz="1600" dirty="0"/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600" dirty="0"/>
              <a:t>Załącznik nr 2 – zadania kontynuowane z PBDK2014-2023; </a:t>
            </a:r>
          </a:p>
          <a:p>
            <a:pPr marL="273600" lvl="1" indent="-285750">
              <a:buFont typeface="Arial" panose="020B0604020202020204" pitchFamily="34" charset="0"/>
              <a:buChar char="•"/>
            </a:pPr>
            <a:endParaRPr lang="pl-PL" sz="1600" dirty="0"/>
          </a:p>
          <a:p>
            <a:pPr marL="273600" lvl="1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w </a:t>
            </a:r>
            <a:r>
              <a:rPr lang="pl-PL" sz="1600" dirty="0"/>
              <a:t>ramach Załącznika nr 1 wybudowanych lub przebudowanych zostanie ok. 2 580 km nowych </a:t>
            </a:r>
            <a:r>
              <a:rPr lang="pl-PL" sz="1600" dirty="0" smtClean="0"/>
              <a:t>dróg krajowych (obecnie wiele inwestycji nie ma jeszcze ostatecznego przebiegu stąd ww. liczba kilometrów może </a:t>
            </a:r>
            <a:r>
              <a:rPr lang="pl-PL" sz="1600" dirty="0"/>
              <a:t>ulec </a:t>
            </a:r>
            <a:r>
              <a:rPr lang="pl-PL" sz="1600" dirty="0" smtClean="0"/>
              <a:t>zmianie). Na ww. </a:t>
            </a:r>
            <a:r>
              <a:rPr lang="pl-PL" sz="1600" dirty="0"/>
              <a:t>2 580 km </a:t>
            </a:r>
            <a:r>
              <a:rPr lang="pl-PL" sz="1600" dirty="0" smtClean="0"/>
              <a:t>składa się:</a:t>
            </a:r>
          </a:p>
          <a:p>
            <a:pPr marL="730800" lvl="2" indent="-285750">
              <a:buFont typeface="Arial" panose="020B0604020202020204" pitchFamily="34" charset="0"/>
              <a:buChar char="•"/>
            </a:pPr>
            <a:r>
              <a:rPr lang="pl-PL" sz="1600" dirty="0"/>
              <a:t>p</a:t>
            </a:r>
            <a:r>
              <a:rPr lang="pl-PL" sz="1600" dirty="0" smtClean="0"/>
              <a:t>oszerzenie ok. 576 km autostrad </a:t>
            </a:r>
            <a:r>
              <a:rPr lang="pl-PL" sz="1600" b="1" dirty="0" smtClean="0"/>
              <a:t>A1, A2, A4</a:t>
            </a:r>
            <a:r>
              <a:rPr lang="pl-PL" sz="1600" dirty="0" smtClean="0"/>
              <a:t>,</a:t>
            </a:r>
          </a:p>
          <a:p>
            <a:pPr marL="730800" lvl="2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32,3 km autostrady </a:t>
            </a:r>
            <a:r>
              <a:rPr lang="pl-PL" sz="1600" b="1" dirty="0" smtClean="0"/>
              <a:t>A2 odc. Biała Podlaska (w. Cicibór) - gr. państwa,</a:t>
            </a:r>
          </a:p>
          <a:p>
            <a:pPr marL="730800" lvl="2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263 km </a:t>
            </a:r>
            <a:r>
              <a:rPr lang="pl-PL" sz="1600" b="1" dirty="0" smtClean="0"/>
              <a:t>Obwodnica Aglomeracji Warszawskiej,</a:t>
            </a:r>
          </a:p>
          <a:p>
            <a:pPr marL="730800" lvl="2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ok. 1 555 km nowych odcinków dróg ekspresowych </a:t>
            </a:r>
            <a:r>
              <a:rPr lang="pl-PL" sz="1600" b="1" dirty="0" smtClean="0"/>
              <a:t>S5, S6, S7, S10, S11, S12, S16, S52, S74,</a:t>
            </a:r>
          </a:p>
          <a:p>
            <a:pPr marL="730800" lvl="2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15 km rozbudowywanego do dwóch jezdni odcinka </a:t>
            </a:r>
            <a:r>
              <a:rPr lang="pl-PL" sz="1600" b="1" dirty="0" smtClean="0"/>
              <a:t>S19 od węzła Sokołów </a:t>
            </a:r>
            <a:r>
              <a:rPr lang="pl-PL" sz="1600" b="1" dirty="0" err="1" smtClean="0"/>
              <a:t>Młp</a:t>
            </a:r>
            <a:r>
              <a:rPr lang="pl-PL" sz="1600" b="1" dirty="0" smtClean="0"/>
              <a:t>. Północ (bez węzła) do węzła Jasionka (bez węzła),</a:t>
            </a:r>
          </a:p>
          <a:p>
            <a:pPr marL="730800" lvl="2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ok. 139 km przebudowanych odcinków dróg krajowych klasy GP – dk25 </a:t>
            </a:r>
            <a:r>
              <a:rPr lang="pl-PL" sz="1600" b="1" dirty="0" smtClean="0"/>
              <a:t>Ostrów Wielkopolski – Kalisz – Konin</a:t>
            </a:r>
            <a:r>
              <a:rPr lang="pl-PL" sz="1600" dirty="0" smtClean="0"/>
              <a:t> z wył. </a:t>
            </a:r>
            <a:r>
              <a:rPr lang="pl-PL" sz="1600" dirty="0" err="1" smtClean="0"/>
              <a:t>Obw</a:t>
            </a:r>
            <a:r>
              <a:rPr lang="pl-PL" sz="1600" dirty="0" smtClean="0"/>
              <a:t>. Kalisza, dk7 odc. </a:t>
            </a:r>
            <a:r>
              <a:rPr lang="pl-PL" sz="1600" b="1" dirty="0" smtClean="0"/>
              <a:t>Rabka – Chyżne</a:t>
            </a:r>
            <a:r>
              <a:rPr lang="pl-PL" sz="1600" dirty="0" smtClean="0"/>
              <a:t>, dk94/36 odc. </a:t>
            </a:r>
            <a:r>
              <a:rPr lang="pl-PL" sz="1600" b="1" dirty="0" smtClean="0"/>
              <a:t>Wrocław – Lubin;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600" dirty="0" smtClean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600" dirty="0" smtClean="0"/>
          </a:p>
          <a:p>
            <a:pPr lvl="1">
              <a:spcAft>
                <a:spcPts val="600"/>
              </a:spcAft>
            </a:pPr>
            <a:endParaRPr lang="pl-PL" sz="16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600" dirty="0" smtClean="0"/>
          </a:p>
          <a:p>
            <a:pPr>
              <a:spcAft>
                <a:spcPts val="600"/>
              </a:spcAft>
            </a:pPr>
            <a:endParaRPr lang="pl-PL" spc="200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368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" name="Łącznik prostoliniowy 8"/>
          <p:cNvCxnSpPr/>
          <p:nvPr/>
        </p:nvCxnSpPr>
        <p:spPr>
          <a:xfrm>
            <a:off x="467544" y="539770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190797" y="111533"/>
            <a:ext cx="897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Projekt Rządowego Programu Budowy Dróg Krajowych do 2030 r. (z perspektywą do 2033 r.)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190797" y="592397"/>
            <a:ext cx="870168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pl-PL" sz="1600" dirty="0"/>
          </a:p>
          <a:p>
            <a:pPr marL="273600" lvl="1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w </a:t>
            </a:r>
            <a:r>
              <a:rPr lang="pl-PL" sz="1600" dirty="0"/>
              <a:t>ramach Załącznika nr </a:t>
            </a:r>
            <a:r>
              <a:rPr lang="pl-PL" sz="1600" dirty="0" smtClean="0"/>
              <a:t>2 zapewnione zostaną środki na dokończenie inwestycji będących w realizacji oraz w przetargu w ramach PBDK 2014-2023 oraz dla tych, które znajdują się jeszcze w przygotowaniu: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S17 odc</a:t>
            </a:r>
            <a:r>
              <a:rPr lang="pl-PL" sz="1100" dirty="0"/>
              <a:t>. </a:t>
            </a:r>
            <a:r>
              <a:rPr lang="pl-PL" sz="1100" dirty="0" smtClean="0"/>
              <a:t>w. Drewnica </a:t>
            </a:r>
            <a:r>
              <a:rPr lang="pl-PL" sz="1100" dirty="0"/>
              <a:t>(z węzłem)  </a:t>
            </a:r>
            <a:r>
              <a:rPr lang="pl-PL" sz="1100" dirty="0" smtClean="0"/>
              <a:t>- w. Ząbki </a:t>
            </a:r>
            <a:r>
              <a:rPr lang="pl-PL" sz="1100" dirty="0"/>
              <a:t>(z węzłem</a:t>
            </a:r>
            <a:r>
              <a:rPr lang="pl-PL" sz="1100" dirty="0" smtClean="0"/>
              <a:t>)</a:t>
            </a:r>
            <a:r>
              <a:rPr lang="pl-PL" sz="1100" dirty="0"/>
              <a:t>	</a:t>
            </a:r>
            <a:r>
              <a:rPr lang="pl-PL" sz="1100" dirty="0" smtClean="0"/>
              <a:t>		 ok. 3,6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S17 odc</a:t>
            </a:r>
            <a:r>
              <a:rPr lang="pl-PL" sz="1100" dirty="0"/>
              <a:t>. </a:t>
            </a:r>
            <a:r>
              <a:rPr lang="pl-PL" sz="1100" dirty="0" smtClean="0"/>
              <a:t>w. Ząbki </a:t>
            </a:r>
            <a:r>
              <a:rPr lang="pl-PL" sz="1100" dirty="0"/>
              <a:t>(bez węzła) </a:t>
            </a:r>
            <a:r>
              <a:rPr lang="pl-PL" sz="1100" dirty="0" smtClean="0"/>
              <a:t>- w. Zakręt </a:t>
            </a:r>
            <a:r>
              <a:rPr lang="pl-PL" sz="1100" dirty="0"/>
              <a:t>(bez węzła)	</a:t>
            </a:r>
            <a:r>
              <a:rPr lang="pl-PL" sz="1100" dirty="0" smtClean="0"/>
              <a:t>		</a:t>
            </a:r>
            <a:r>
              <a:rPr lang="pl-PL" sz="1100" dirty="0"/>
              <a:t> ok. </a:t>
            </a:r>
            <a:r>
              <a:rPr lang="pl-PL" sz="1100" dirty="0" smtClean="0"/>
              <a:t>10,2 km</a:t>
            </a:r>
            <a:r>
              <a:rPr lang="pl-PL" sz="1100" dirty="0"/>
              <a:t>	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S17 odc</a:t>
            </a:r>
            <a:r>
              <a:rPr lang="pl-PL" sz="1100" dirty="0"/>
              <a:t>. </a:t>
            </a:r>
            <a:r>
              <a:rPr lang="pl-PL" sz="1100" dirty="0" smtClean="0"/>
              <a:t>w. Piaski </a:t>
            </a:r>
            <a:r>
              <a:rPr lang="pl-PL" sz="1100" dirty="0"/>
              <a:t>Wschód - w. </a:t>
            </a:r>
            <a:r>
              <a:rPr lang="pl-PL" sz="1100" dirty="0" smtClean="0"/>
              <a:t>Łopiennik</a:t>
            </a:r>
            <a:r>
              <a:rPr lang="pl-PL" sz="1100" dirty="0"/>
              <a:t>	</a:t>
            </a:r>
            <a:r>
              <a:rPr lang="pl-PL" sz="1100" dirty="0" smtClean="0"/>
              <a:t>		</a:t>
            </a:r>
            <a:r>
              <a:rPr lang="pl-PL" sz="1100" dirty="0"/>
              <a:t>	 ok. </a:t>
            </a:r>
            <a:r>
              <a:rPr lang="pl-PL" sz="1100" dirty="0" smtClean="0"/>
              <a:t>16,7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S17 odc</a:t>
            </a:r>
            <a:r>
              <a:rPr lang="pl-PL" sz="1100" dirty="0"/>
              <a:t>. w. Łopiennik - w. Krasnystaw Północ		</a:t>
            </a:r>
            <a:r>
              <a:rPr lang="pl-PL" sz="1100" dirty="0" smtClean="0"/>
              <a:t>		</a:t>
            </a:r>
            <a:r>
              <a:rPr lang="pl-PL" sz="1100" dirty="0"/>
              <a:t> ok. </a:t>
            </a:r>
            <a:r>
              <a:rPr lang="pl-PL" sz="1100" dirty="0" smtClean="0"/>
              <a:t>9,6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S17 odc</a:t>
            </a:r>
            <a:r>
              <a:rPr lang="pl-PL" sz="1100" dirty="0"/>
              <a:t>. w. Krasnystaw Północ - w. Izbica		</a:t>
            </a:r>
            <a:r>
              <a:rPr lang="pl-PL" sz="1100" dirty="0" smtClean="0"/>
              <a:t>		</a:t>
            </a:r>
            <a:r>
              <a:rPr lang="pl-PL" sz="1100" dirty="0"/>
              <a:t> ok. </a:t>
            </a:r>
            <a:r>
              <a:rPr lang="pl-PL" sz="1100" dirty="0" smtClean="0"/>
              <a:t>18,8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S17 odc</a:t>
            </a:r>
            <a:r>
              <a:rPr lang="pl-PL" sz="1100" dirty="0"/>
              <a:t>. w. Izbica - w. Zamość Sitaniec		</a:t>
            </a:r>
            <a:r>
              <a:rPr lang="pl-PL" sz="1100" dirty="0" smtClean="0"/>
              <a:t>		</a:t>
            </a:r>
            <a:r>
              <a:rPr lang="pl-PL" sz="1100" dirty="0"/>
              <a:t> ok. </a:t>
            </a:r>
            <a:r>
              <a:rPr lang="pl-PL" sz="1100" dirty="0" smtClean="0"/>
              <a:t>9,9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S17 odc</a:t>
            </a:r>
            <a:r>
              <a:rPr lang="pl-PL" sz="1100" dirty="0"/>
              <a:t>. w. Zamość Sitaniec - w. Zamość Wschód		</a:t>
            </a:r>
            <a:r>
              <a:rPr lang="pl-PL" sz="1100" dirty="0" smtClean="0"/>
              <a:t>		</a:t>
            </a:r>
            <a:r>
              <a:rPr lang="pl-PL" sz="1100" dirty="0"/>
              <a:t> ok. </a:t>
            </a:r>
            <a:r>
              <a:rPr lang="pl-PL" sz="1100" dirty="0" smtClean="0"/>
              <a:t>12,0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S19 odc</a:t>
            </a:r>
            <a:r>
              <a:rPr lang="pl-PL" sz="1100" dirty="0"/>
              <a:t>. w. Sokółka Północ (bez węzła) </a:t>
            </a:r>
            <a:r>
              <a:rPr lang="pl-PL" sz="1100" dirty="0" smtClean="0"/>
              <a:t>- </a:t>
            </a:r>
            <a:r>
              <a:rPr lang="pl-PL" sz="1100" dirty="0"/>
              <a:t>w.  Czarna Białostocka (z węzłem)		 ok. </a:t>
            </a:r>
            <a:r>
              <a:rPr lang="pl-PL" sz="1100" dirty="0" smtClean="0"/>
              <a:t>24,1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S19 odc</a:t>
            </a:r>
            <a:r>
              <a:rPr lang="pl-PL" sz="1100" dirty="0"/>
              <a:t>. w. </a:t>
            </a:r>
            <a:r>
              <a:rPr lang="pl-PL" sz="1100" dirty="0" smtClean="0"/>
              <a:t>Czarna </a:t>
            </a:r>
            <a:r>
              <a:rPr lang="pl-PL" sz="1100" dirty="0"/>
              <a:t>Białostocka (bez węzła) - w.  Białystok Północ (bez węzła)		 ok. </a:t>
            </a:r>
            <a:r>
              <a:rPr lang="pl-PL" sz="1100" dirty="0" smtClean="0"/>
              <a:t>13,0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S19 odc</a:t>
            </a:r>
            <a:r>
              <a:rPr lang="pl-PL" sz="1100" dirty="0"/>
              <a:t>. w.  Białystok Północ (bez węzła) - w. </a:t>
            </a:r>
            <a:r>
              <a:rPr lang="pl-PL" sz="1100" dirty="0" smtClean="0"/>
              <a:t>Dobrzyniewo </a:t>
            </a:r>
            <a:r>
              <a:rPr lang="pl-PL" sz="1100" dirty="0"/>
              <a:t>(z węzłem)		 ok. </a:t>
            </a:r>
            <a:r>
              <a:rPr lang="pl-PL" sz="1100" dirty="0" smtClean="0"/>
              <a:t>8,8 km 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S19 odc</a:t>
            </a:r>
            <a:r>
              <a:rPr lang="pl-PL" sz="1100" dirty="0"/>
              <a:t>. gr. woj. podlaskiego - Łosice - gr. woj. lubelskiego	</a:t>
            </a:r>
            <a:r>
              <a:rPr lang="pl-PL" sz="1100" dirty="0" smtClean="0"/>
              <a:t>	</a:t>
            </a:r>
            <a:r>
              <a:rPr lang="pl-PL" sz="1100" dirty="0"/>
              <a:t>	 ok. </a:t>
            </a:r>
            <a:r>
              <a:rPr lang="pl-PL" sz="1100" dirty="0" smtClean="0"/>
              <a:t>32,4 km 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S19 odc</a:t>
            </a:r>
            <a:r>
              <a:rPr lang="pl-PL" sz="1100" dirty="0"/>
              <a:t>. w. Jawornik - w. Lutcz</a:t>
            </a:r>
            <a:r>
              <a:rPr lang="pl-PL" sz="1100" dirty="0" smtClean="0"/>
              <a:t>					</a:t>
            </a:r>
            <a:r>
              <a:rPr lang="pl-PL" sz="1100" dirty="0"/>
              <a:t> ok. </a:t>
            </a:r>
            <a:r>
              <a:rPr lang="pl-PL" sz="1100" dirty="0" smtClean="0"/>
              <a:t>5,2 km 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S19 odc</a:t>
            </a:r>
            <a:r>
              <a:rPr lang="pl-PL" sz="1100" dirty="0"/>
              <a:t>. w. Lutcza - w. Domaradz (z węzłem)	</a:t>
            </a:r>
            <a:r>
              <a:rPr lang="pl-PL" sz="1100" dirty="0" smtClean="0"/>
              <a:t>			</a:t>
            </a:r>
            <a:r>
              <a:rPr lang="pl-PL" sz="1100" dirty="0"/>
              <a:t> ok. </a:t>
            </a:r>
            <a:r>
              <a:rPr lang="pl-PL" sz="1100" dirty="0" smtClean="0"/>
              <a:t>6,4 km 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S52 odc</a:t>
            </a:r>
            <a:r>
              <a:rPr lang="pl-PL" sz="1100" dirty="0"/>
              <a:t>. w. Modlniczka (Radzikowskiego) - w. </a:t>
            </a:r>
            <a:r>
              <a:rPr lang="pl-PL" sz="1100" dirty="0" smtClean="0"/>
              <a:t>Modlnica		</a:t>
            </a:r>
            <a:r>
              <a:rPr lang="pl-PL" sz="1100" dirty="0"/>
              <a:t>	 ok. </a:t>
            </a:r>
            <a:r>
              <a:rPr lang="pl-PL" sz="1100" dirty="0" smtClean="0"/>
              <a:t>2,1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S12 odc</a:t>
            </a:r>
            <a:r>
              <a:rPr lang="pl-PL" sz="1100" dirty="0"/>
              <a:t>. Piaski (koniec obwodnicy) </a:t>
            </a:r>
            <a:r>
              <a:rPr lang="pl-PL" sz="1100" dirty="0" smtClean="0"/>
              <a:t>- obiekt </a:t>
            </a:r>
            <a:r>
              <a:rPr lang="pl-PL" sz="1100" dirty="0"/>
              <a:t>WD-08 (wraz z obiektem)	</a:t>
            </a:r>
            <a:r>
              <a:rPr lang="pl-PL" sz="1100" dirty="0" smtClean="0"/>
              <a:t>	</a:t>
            </a:r>
            <a:r>
              <a:rPr lang="pl-PL" sz="1100" dirty="0"/>
              <a:t> ok. </a:t>
            </a:r>
            <a:r>
              <a:rPr lang="pl-PL" sz="1100" dirty="0" smtClean="0"/>
              <a:t>9,8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S12 odc</a:t>
            </a:r>
            <a:r>
              <a:rPr lang="pl-PL" sz="1100" dirty="0"/>
              <a:t>. obiekt WD-08 (bez obiektu) </a:t>
            </a:r>
            <a:r>
              <a:rPr lang="pl-PL" sz="1100" dirty="0" smtClean="0"/>
              <a:t>- </a:t>
            </a:r>
            <a:r>
              <a:rPr lang="pl-PL" sz="1100" dirty="0"/>
              <a:t>obiekt WD-15 (bez obiektu)	</a:t>
            </a:r>
            <a:r>
              <a:rPr lang="pl-PL" sz="1100" dirty="0" smtClean="0"/>
              <a:t>		</a:t>
            </a:r>
            <a:r>
              <a:rPr lang="pl-PL" sz="1100" dirty="0"/>
              <a:t> ok. </a:t>
            </a:r>
            <a:r>
              <a:rPr lang="pl-PL" sz="1100" dirty="0" smtClean="0"/>
              <a:t>5,7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S12 odc</a:t>
            </a:r>
            <a:r>
              <a:rPr lang="pl-PL" sz="1100" dirty="0"/>
              <a:t>. obiekt WD-15 (wraz z obiektem) - w.  Chełm Zachód (bez węzła)	</a:t>
            </a:r>
            <a:r>
              <a:rPr lang="pl-PL" sz="1100" dirty="0" smtClean="0"/>
              <a:t>	</a:t>
            </a:r>
            <a:r>
              <a:rPr lang="pl-PL" sz="1100" dirty="0"/>
              <a:t> ok. </a:t>
            </a:r>
            <a:r>
              <a:rPr lang="pl-PL" sz="1100" dirty="0" smtClean="0"/>
              <a:t>22,5 km</a:t>
            </a:r>
            <a:endParaRPr lang="pl-PL" sz="11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1100" dirty="0" smtClean="0"/>
              <a:t>S12 odc</a:t>
            </a:r>
            <a:r>
              <a:rPr lang="pl-PL" sz="1100" dirty="0"/>
              <a:t>. </a:t>
            </a:r>
            <a:r>
              <a:rPr lang="pl-PL" sz="1100" dirty="0" smtClean="0"/>
              <a:t>w. </a:t>
            </a:r>
            <a:r>
              <a:rPr lang="pl-PL" sz="1100" dirty="0"/>
              <a:t>Chełm Wschód (bez węzła) - Dorohusk	</a:t>
            </a:r>
            <a:r>
              <a:rPr lang="pl-PL" sz="1100" dirty="0" smtClean="0"/>
              <a:t>			 </a:t>
            </a:r>
            <a:r>
              <a:rPr lang="pl-PL" sz="1100" dirty="0"/>
              <a:t>ok. </a:t>
            </a:r>
            <a:r>
              <a:rPr lang="pl-PL" sz="1100" dirty="0" smtClean="0"/>
              <a:t>22,9 km</a:t>
            </a:r>
            <a:endParaRPr lang="pl-PL" sz="1100" dirty="0"/>
          </a:p>
          <a:p>
            <a:pPr lvl="1">
              <a:spcAft>
                <a:spcPts val="600"/>
              </a:spcAft>
            </a:pPr>
            <a:endParaRPr lang="pl-PL" sz="16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600" dirty="0" smtClean="0"/>
          </a:p>
          <a:p>
            <a:pPr>
              <a:spcAft>
                <a:spcPts val="600"/>
              </a:spcAft>
            </a:pPr>
            <a:endParaRPr lang="pl-PL" spc="200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815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" name="Łącznik prostoliniowy 8"/>
          <p:cNvCxnSpPr/>
          <p:nvPr/>
        </p:nvCxnSpPr>
        <p:spPr>
          <a:xfrm>
            <a:off x="467544" y="539770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190797" y="111533"/>
            <a:ext cx="897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Projekt Rządowego Programu Budowy Dróg Krajowych do 2030 r. (z perspektywą do 2033 r.)</a:t>
            </a:r>
          </a:p>
        </p:txBody>
      </p:sp>
      <p:grpSp>
        <p:nvGrpSpPr>
          <p:cNvPr id="2" name="Grupa 1"/>
          <p:cNvGrpSpPr/>
          <p:nvPr/>
        </p:nvGrpSpPr>
        <p:grpSpPr>
          <a:xfrm>
            <a:off x="190797" y="592397"/>
            <a:ext cx="8701683" cy="4031873"/>
            <a:chOff x="190797" y="592397"/>
            <a:chExt cx="8701683" cy="4031873"/>
          </a:xfrm>
        </p:grpSpPr>
        <p:sp>
          <p:nvSpPr>
            <p:cNvPr id="13" name="pole tekstowe 12"/>
            <p:cNvSpPr txBox="1"/>
            <p:nvPr/>
          </p:nvSpPr>
          <p:spPr>
            <a:xfrm>
              <a:off x="190797" y="592397"/>
              <a:ext cx="8701683" cy="403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endParaRPr lang="pl-PL" sz="1600" dirty="0"/>
            </a:p>
            <a:p>
              <a:pPr marL="273600" lvl="1" indent="-285750">
                <a:buFont typeface="Arial" panose="020B0604020202020204" pitchFamily="34" charset="0"/>
                <a:buChar char="•"/>
              </a:pPr>
              <a:r>
                <a:rPr lang="pl-PL" sz="1600" dirty="0" smtClean="0"/>
                <a:t>w </a:t>
              </a:r>
              <a:r>
                <a:rPr lang="pl-PL" sz="1600" dirty="0"/>
                <a:t>ramach Załącznika nr </a:t>
              </a:r>
              <a:r>
                <a:rPr lang="pl-PL" sz="1600" dirty="0" smtClean="0"/>
                <a:t>2 zapewnione zostaną środki na dokończenie inwestycji będących w realizacji oraz w przetargu w ramach PBDK 2014-2023 oraz dla tych, które znajdują się jeszcze w przygotowaniu: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endParaRPr lang="pl-PL" sz="1100" dirty="0" smtClean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 smtClean="0"/>
                <a:t>S8</a:t>
              </a:r>
              <a:r>
                <a:rPr lang="pl-PL" sz="1100" dirty="0"/>
                <a:t>	odc. Kłodzko - </a:t>
              </a:r>
              <a:r>
                <a:rPr lang="pl-PL" sz="1100" dirty="0" err="1"/>
                <a:t>Bardo</a:t>
              </a:r>
              <a:r>
                <a:rPr lang="pl-PL" sz="1100" dirty="0"/>
                <a:t>		</a:t>
              </a:r>
              <a:r>
                <a:rPr lang="pl-PL" sz="1100" dirty="0" smtClean="0"/>
                <a:t>			 </a:t>
              </a:r>
              <a:r>
                <a:rPr lang="pl-PL" sz="1100" dirty="0"/>
                <a:t>ok. </a:t>
              </a:r>
              <a:r>
                <a:rPr lang="pl-PL" sz="1100" dirty="0" smtClean="0"/>
                <a:t>23,1 km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/>
                <a:t>S8	odc. </a:t>
              </a:r>
              <a:r>
                <a:rPr lang="pl-PL" sz="1100" dirty="0" err="1" smtClean="0"/>
                <a:t>Bardo</a:t>
              </a:r>
              <a:r>
                <a:rPr lang="pl-PL" sz="1100" dirty="0" smtClean="0"/>
                <a:t> - </a:t>
              </a:r>
              <a:r>
                <a:rPr lang="pl-PL" sz="1100" dirty="0"/>
                <a:t>Ząbkowice Śląskie		</a:t>
              </a:r>
              <a:r>
                <a:rPr lang="pl-PL" sz="1100" dirty="0" smtClean="0"/>
                <a:t>		</a:t>
              </a:r>
              <a:r>
                <a:rPr lang="pl-PL" sz="1100" dirty="0"/>
                <a:t>	 ok. </a:t>
              </a:r>
              <a:r>
                <a:rPr lang="pl-PL" sz="1100" dirty="0" smtClean="0"/>
                <a:t>14,1 km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/>
                <a:t>S8	odc. Ząbkowice Śląskie - Łagiewniki	</a:t>
              </a:r>
              <a:r>
                <a:rPr lang="pl-PL" sz="1100" dirty="0" smtClean="0"/>
                <a:t>		</a:t>
              </a:r>
              <a:r>
                <a:rPr lang="pl-PL" sz="1100" dirty="0"/>
                <a:t>	 ok. </a:t>
              </a:r>
              <a:r>
                <a:rPr lang="pl-PL" sz="1100" dirty="0" smtClean="0"/>
                <a:t>17,1 km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/>
                <a:t>S8	odc. Łagiewniki - Wrocław (Magnice) wraz z obejściami miejscowości	</a:t>
              </a:r>
              <a:r>
                <a:rPr lang="pl-PL" sz="1100" dirty="0" smtClean="0"/>
                <a:t>	</a:t>
              </a:r>
              <a:r>
                <a:rPr lang="pl-PL" sz="1100" dirty="0"/>
                <a:t> ok. </a:t>
              </a:r>
              <a:r>
                <a:rPr lang="pl-PL" sz="1100" dirty="0" smtClean="0"/>
                <a:t>32,6 km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/>
                <a:t>S5	</a:t>
              </a:r>
              <a:r>
                <a:rPr lang="pl-PL" sz="1100" dirty="0" smtClean="0"/>
                <a:t>odc</a:t>
              </a:r>
              <a:r>
                <a:rPr lang="pl-PL" sz="1100" dirty="0"/>
                <a:t>. Sobótka (S8) - Bolków (S3)	</a:t>
              </a:r>
              <a:r>
                <a:rPr lang="pl-PL" sz="1100" dirty="0" smtClean="0"/>
                <a:t>				</a:t>
              </a:r>
              <a:r>
                <a:rPr lang="pl-PL" sz="1100" dirty="0"/>
                <a:t> ok. </a:t>
              </a:r>
              <a:r>
                <a:rPr lang="pl-PL" sz="1100" dirty="0" smtClean="0"/>
                <a:t>54,9 km 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 smtClean="0"/>
                <a:t>S74 odc</a:t>
              </a:r>
              <a:r>
                <a:rPr lang="pl-PL" sz="1100" dirty="0"/>
                <a:t>.  </a:t>
              </a:r>
              <a:r>
                <a:rPr lang="pl-PL" sz="1100" dirty="0" smtClean="0"/>
                <a:t>Jałowęsy - Tomaszów</a:t>
              </a:r>
              <a:r>
                <a:rPr lang="pl-PL" sz="1100" dirty="0"/>
                <a:t>	</a:t>
              </a:r>
              <a:r>
                <a:rPr lang="pl-PL" sz="1100" dirty="0" smtClean="0"/>
                <a:t>	</a:t>
              </a:r>
              <a:r>
                <a:rPr lang="pl-PL" sz="1100" dirty="0"/>
                <a:t>	</a:t>
              </a:r>
              <a:r>
                <a:rPr lang="pl-PL" sz="1100" dirty="0" smtClean="0"/>
                <a:t>		</a:t>
              </a:r>
              <a:r>
                <a:rPr lang="pl-PL" sz="1100" dirty="0"/>
                <a:t> ok. </a:t>
              </a:r>
              <a:r>
                <a:rPr lang="pl-PL" sz="1100" dirty="0" smtClean="0"/>
                <a:t>3,0 km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 err="1" smtClean="0"/>
                <a:t>dk</a:t>
              </a:r>
              <a:r>
                <a:rPr lang="pl-PL" sz="1100" dirty="0" smtClean="0"/>
                <a:t> </a:t>
              </a:r>
              <a:r>
                <a:rPr lang="pl-PL" sz="1100" dirty="0"/>
                <a:t>75 klasy GP </a:t>
              </a:r>
              <a:r>
                <a:rPr lang="pl-PL" sz="1100" dirty="0" smtClean="0"/>
                <a:t>odc</a:t>
              </a:r>
              <a:r>
                <a:rPr lang="pl-PL" sz="1100" dirty="0"/>
                <a:t>. II od Brzeska na włączeniu do </a:t>
              </a:r>
              <a:r>
                <a:rPr lang="pl-PL" sz="1100" dirty="0" err="1"/>
                <a:t>dk</a:t>
              </a:r>
              <a:r>
                <a:rPr lang="pl-PL" sz="1100" dirty="0"/>
                <a:t> 75 do Nowego </a:t>
              </a:r>
              <a:r>
                <a:rPr lang="pl-PL" sz="1100" dirty="0" smtClean="0"/>
                <a:t>Sącza		 ok. 47,2 km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 smtClean="0"/>
                <a:t>Budowa </a:t>
              </a:r>
              <a:r>
                <a:rPr lang="pl-PL" sz="1100" dirty="0"/>
                <a:t>obwodnicy Sępólna Krajeńskiego	</a:t>
              </a:r>
              <a:r>
                <a:rPr lang="pl-PL" sz="1100" dirty="0" smtClean="0"/>
                <a:t>			</a:t>
              </a:r>
              <a:r>
                <a:rPr lang="pl-PL" sz="1100" dirty="0"/>
                <a:t> ok. </a:t>
              </a:r>
              <a:r>
                <a:rPr lang="pl-PL" sz="1100" dirty="0" smtClean="0"/>
                <a:t>6,4 km 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 smtClean="0"/>
                <a:t>Budowa </a:t>
              </a:r>
              <a:r>
                <a:rPr lang="pl-PL" sz="1100" dirty="0"/>
                <a:t>obwodnicy Kamienia Krajeńskiego	</a:t>
              </a:r>
              <a:r>
                <a:rPr lang="pl-PL" sz="1100" dirty="0" smtClean="0"/>
                <a:t>			</a:t>
              </a:r>
              <a:r>
                <a:rPr lang="pl-PL" sz="1100" dirty="0"/>
                <a:t> ok. </a:t>
              </a:r>
              <a:r>
                <a:rPr lang="pl-PL" sz="1100" dirty="0" smtClean="0"/>
                <a:t>2,5 km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 smtClean="0"/>
                <a:t>Budowa </a:t>
              </a:r>
              <a:r>
                <a:rPr lang="pl-PL" sz="1100" dirty="0"/>
                <a:t>obwodnicy </a:t>
              </a:r>
              <a:r>
                <a:rPr lang="pl-PL" sz="1100" dirty="0" err="1"/>
                <a:t>Zatora</a:t>
              </a:r>
              <a:r>
                <a:rPr lang="pl-PL" sz="1100" dirty="0"/>
                <a:t> </a:t>
              </a:r>
              <a:r>
                <a:rPr lang="pl-PL" sz="1100" dirty="0" err="1"/>
                <a:t>dk</a:t>
              </a:r>
              <a:r>
                <a:rPr lang="pl-PL" sz="1100" dirty="0"/>
                <a:t> nr 28	</a:t>
              </a:r>
              <a:r>
                <a:rPr lang="pl-PL" sz="1100" dirty="0" smtClean="0"/>
                <a:t>			</a:t>
              </a:r>
              <a:r>
                <a:rPr lang="pl-PL" sz="1100" dirty="0"/>
                <a:t> ok. </a:t>
              </a:r>
              <a:r>
                <a:rPr lang="pl-PL" sz="1100" dirty="0" smtClean="0"/>
                <a:t>2,1 km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 smtClean="0"/>
                <a:t>Budowa </a:t>
              </a:r>
              <a:r>
                <a:rPr lang="pl-PL" sz="1100" dirty="0"/>
                <a:t>obwodnicy Radomska </a:t>
              </a:r>
              <a:r>
                <a:rPr lang="pl-PL" sz="1100" dirty="0" err="1"/>
                <a:t>dk</a:t>
              </a:r>
              <a:r>
                <a:rPr lang="pl-PL" sz="1100" dirty="0"/>
                <a:t> nr 42/91		</a:t>
              </a:r>
              <a:r>
                <a:rPr lang="pl-PL" sz="1100" dirty="0" smtClean="0"/>
                <a:t>		</a:t>
              </a:r>
              <a:r>
                <a:rPr lang="pl-PL" sz="1100" dirty="0"/>
                <a:t> ok. </a:t>
              </a:r>
              <a:r>
                <a:rPr lang="pl-PL" sz="1100" dirty="0" smtClean="0"/>
                <a:t>12,1 km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 smtClean="0"/>
                <a:t>Budowa </a:t>
              </a:r>
              <a:r>
                <a:rPr lang="pl-PL" sz="1100" dirty="0"/>
                <a:t>obwodnicy Łochowa </a:t>
              </a:r>
              <a:r>
                <a:rPr lang="pl-PL" sz="1100" dirty="0" err="1"/>
                <a:t>dk</a:t>
              </a:r>
              <a:r>
                <a:rPr lang="pl-PL" sz="1100" dirty="0"/>
                <a:t> nr 62		</a:t>
              </a:r>
              <a:r>
                <a:rPr lang="pl-PL" sz="1100" dirty="0" smtClean="0"/>
                <a:t>		</a:t>
              </a:r>
              <a:r>
                <a:rPr lang="pl-PL" sz="1100" dirty="0"/>
                <a:t> ok. </a:t>
              </a:r>
              <a:r>
                <a:rPr lang="pl-PL" sz="1100" dirty="0" smtClean="0"/>
                <a:t>9,6 km</a:t>
              </a:r>
              <a:endParaRPr lang="pl-PL" sz="11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pl-PL" sz="1100" dirty="0" smtClean="0"/>
                <a:t>Budowa </a:t>
              </a:r>
              <a:r>
                <a:rPr lang="pl-PL" sz="1100" dirty="0"/>
                <a:t>obwodnicy Poręby i Zawiercia </a:t>
              </a:r>
              <a:r>
                <a:rPr lang="pl-PL" sz="1100" dirty="0" err="1" smtClean="0"/>
                <a:t>dk</a:t>
              </a:r>
              <a:r>
                <a:rPr lang="pl-PL" sz="1100" dirty="0" smtClean="0"/>
                <a:t> nr 78</a:t>
              </a:r>
              <a:r>
                <a:rPr lang="pl-PL" sz="1100" dirty="0"/>
                <a:t>, odc. w m. Zawiercie (Kromołów - Żerkowice) od km 122+500 do km 130+135		</a:t>
              </a:r>
              <a:r>
                <a:rPr lang="pl-PL" sz="1100" dirty="0" smtClean="0"/>
                <a:t>						</a:t>
              </a:r>
              <a:r>
                <a:rPr lang="pl-PL" sz="1100" dirty="0"/>
                <a:t> ok. </a:t>
              </a:r>
              <a:r>
                <a:rPr lang="pl-PL" sz="1100" dirty="0" smtClean="0"/>
                <a:t>7,6 km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endParaRPr lang="pl-PL" sz="1100" dirty="0"/>
            </a:p>
            <a:p>
              <a:pPr lvl="8">
                <a:spcAft>
                  <a:spcPts val="600"/>
                </a:spcAft>
              </a:pPr>
              <a:r>
                <a:rPr lang="pl-PL" sz="1600" dirty="0" smtClean="0"/>
                <a:t>			ok. 466 km </a:t>
              </a:r>
            </a:p>
          </p:txBody>
        </p:sp>
        <p:cxnSp>
          <p:nvCxnSpPr>
            <p:cNvPr id="3" name="Łącznik prosty 2"/>
            <p:cNvCxnSpPr/>
            <p:nvPr/>
          </p:nvCxnSpPr>
          <p:spPr>
            <a:xfrm>
              <a:off x="6228184" y="4227934"/>
              <a:ext cx="18002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30287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086" y="0"/>
            <a:ext cx="5425828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0554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20" y="0"/>
            <a:ext cx="5055908" cy="5115432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16" y="849268"/>
            <a:ext cx="3983736" cy="996696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175961" y="2449991"/>
            <a:ext cx="7208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Programu Wzmocnienia Krajowej Sieci Drogowej do 2030 roku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602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444898" y="699542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107504" y="254010"/>
            <a:ext cx="8856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600" b="1" dirty="0" smtClean="0"/>
              <a:t>Stan aktualny – diagnoza</a:t>
            </a:r>
            <a:endParaRPr lang="pl-PL" sz="2600" b="1" dirty="0"/>
          </a:p>
        </p:txBody>
      </p:sp>
      <p:pic>
        <p:nvPicPr>
          <p:cNvPr id="40" name="Obraz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98422"/>
            <a:ext cx="1051868" cy="263168"/>
          </a:xfrm>
          <a:prstGeom prst="rect">
            <a:avLst/>
          </a:prstGeom>
        </p:spPr>
      </p:pic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Niezadowalający stan techniczny istniejącej sieci dróg krajowych</a:t>
            </a:r>
          </a:p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Niewystarczające środki na realizację zadań z obszaru utrzymania</a:t>
            </a:r>
          </a:p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Stały przyrost wielkości sieci</a:t>
            </a:r>
          </a:p>
          <a:p>
            <a:pPr algn="just">
              <a:spcAft>
                <a:spcPts val="6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Pomimo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intensywnych 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działań konieczność przyśpieszenia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i zwiększenia zakresu realizowanych 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zadań w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obszarze 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utrzymania sieci dróg krajowych</a:t>
            </a:r>
          </a:p>
          <a:p>
            <a:pPr algn="just">
              <a:spcAft>
                <a:spcPts val="60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Środki przyznawane corocznie w ustawie budżetowej – brak przewidywalności poziomu środków w </a:t>
            </a:r>
            <a:r>
              <a:rPr lang="pl-PL">
                <a:latin typeface="Arial" panose="020B0604020202020204" pitchFamily="34" charset="0"/>
                <a:cs typeface="Arial" panose="020B0604020202020204" pitchFamily="34" charset="0"/>
              </a:rPr>
              <a:t>następnych </a:t>
            </a:r>
            <a:r>
              <a:rPr lang="pl-PL" smtClean="0">
                <a:latin typeface="Arial" panose="020B0604020202020204" pitchFamily="34" charset="0"/>
                <a:cs typeface="Arial" panose="020B0604020202020204" pitchFamily="34" charset="0"/>
              </a:rPr>
              <a:t>latach</a:t>
            </a:r>
          </a:p>
          <a:p>
            <a:pPr algn="just">
              <a:spcAft>
                <a:spcPts val="600"/>
              </a:spcAft>
            </a:pPr>
            <a:r>
              <a:rPr lang="pl-PL" smtClean="0">
                <a:latin typeface="Arial" panose="020B0604020202020204" pitchFamily="34" charset="0"/>
                <a:cs typeface="Arial" panose="020B0604020202020204" pitchFamily="34" charset="0"/>
              </a:rPr>
              <a:t>Wymagania </a:t>
            </a: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związane z finansowaniem unijnym inwestycji drogowych w perspektywie finansowej 2021-2027</a:t>
            </a:r>
          </a:p>
          <a:p>
            <a:pPr algn="just">
              <a:spcAft>
                <a:spcPts val="6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Brak jednolitego podejścia do kompleksowego utrzymania sieci</a:t>
            </a:r>
            <a:endParaRPr lang="pl-PL" dirty="0"/>
          </a:p>
          <a:p>
            <a:pPr>
              <a:spcAft>
                <a:spcPts val="600"/>
              </a:spcAft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10379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444898" y="699542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Obraz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98422"/>
            <a:ext cx="1051868" cy="263168"/>
          </a:xfrm>
          <a:prstGeom prst="rect">
            <a:avLst/>
          </a:prstGeom>
        </p:spPr>
      </p:pic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  <p:extLst/>
          </p:nvPr>
        </p:nvGraphicFramePr>
        <p:xfrm>
          <a:off x="444898" y="627534"/>
          <a:ext cx="8229600" cy="3966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11835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444898" y="699542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107504" y="254010"/>
            <a:ext cx="8856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600" b="1" dirty="0" smtClean="0"/>
              <a:t>Nowe rozwiązania – pilotażowe projekty środowiskowe</a:t>
            </a:r>
            <a:endParaRPr lang="pl-PL" sz="2600" b="1" dirty="0"/>
          </a:p>
        </p:txBody>
      </p:sp>
      <p:pic>
        <p:nvPicPr>
          <p:cNvPr id="40" name="Obraz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98422"/>
            <a:ext cx="1051868" cy="263168"/>
          </a:xfrm>
          <a:prstGeom prst="rect">
            <a:avLst/>
          </a:prstGeom>
        </p:spPr>
      </p:pic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spcAft>
                <a:spcPts val="1200"/>
              </a:spcAft>
            </a:pPr>
            <a:endParaRPr lang="pl-P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Oprócz zastosowania w działaniach infrastrukturalnych obowiązujących dotychczas norm – dodatkowe projekty pilotażowe</a:t>
            </a:r>
          </a:p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Obowiązkowe wykonanie przez GDDKiA wskazanych w Programie zadań z możliwością ich późniejszego rozpowszechnienia na sieci dróg krajowych </a:t>
            </a:r>
          </a:p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Ukierunkowane na minimalizowanie negatywnego wpływu funkcjonowania sieci drogowej na otoczenie</a:t>
            </a:r>
          </a:p>
          <a:p>
            <a:pPr algn="just">
              <a:spcAft>
                <a:spcPts val="1200"/>
              </a:spcAft>
            </a:pPr>
            <a:endParaRPr lang="pl-PL" dirty="0" smtClean="0"/>
          </a:p>
          <a:p>
            <a:pPr>
              <a:spcAft>
                <a:spcPts val="600"/>
              </a:spcAft>
            </a:pPr>
            <a:endParaRPr lang="pl-PL" dirty="0"/>
          </a:p>
          <a:p>
            <a:pPr>
              <a:spcAft>
                <a:spcPts val="600"/>
              </a:spcAft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690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444898" y="699542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107504" y="254010"/>
            <a:ext cx="8856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600" b="1" dirty="0" smtClean="0"/>
              <a:t>Nowe rozwiązania – proponowane projekty</a:t>
            </a:r>
            <a:endParaRPr lang="pl-PL" sz="2600" b="1" dirty="0"/>
          </a:p>
        </p:txBody>
      </p:sp>
      <p:pic>
        <p:nvPicPr>
          <p:cNvPr id="40" name="Obraz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98422"/>
            <a:ext cx="1051868" cy="263168"/>
          </a:xfrm>
          <a:prstGeom prst="rect">
            <a:avLst/>
          </a:prstGeom>
        </p:spPr>
      </p:pic>
      <p:graphicFrame>
        <p:nvGraphicFramePr>
          <p:cNvPr id="3" name="Diagram 2"/>
          <p:cNvGraphicFramePr/>
          <p:nvPr>
            <p:extLst/>
          </p:nvPr>
        </p:nvGraphicFramePr>
        <p:xfrm>
          <a:off x="1524000" y="88401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624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444898" y="699542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107504" y="254010"/>
            <a:ext cx="8856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600" b="1" dirty="0" smtClean="0"/>
              <a:t>Oczekiwane </a:t>
            </a:r>
            <a:r>
              <a:rPr lang="pl-PL" sz="2600" b="1" dirty="0"/>
              <a:t>efekty </a:t>
            </a:r>
          </a:p>
        </p:txBody>
      </p:sp>
      <p:pic>
        <p:nvPicPr>
          <p:cNvPr id="40" name="Obraz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98422"/>
            <a:ext cx="1051868" cy="263168"/>
          </a:xfrm>
          <a:prstGeom prst="rect">
            <a:avLst/>
          </a:prstGeom>
        </p:spPr>
      </p:pic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Zwiększenie priorytetu dla kompleksowego utrzymania sieci dróg krajowych</a:t>
            </a:r>
          </a:p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Zmiana podejścia do planowania i finansowania zadań z zakresu utrzymania</a:t>
            </a:r>
          </a:p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Przejście od reaktywnego do proaktywnego sposobu działania</a:t>
            </a:r>
          </a:p>
          <a:p>
            <a:pPr algn="just">
              <a:spcAft>
                <a:spcPts val="1200"/>
              </a:spcAft>
            </a:pPr>
            <a:r>
              <a:rPr lang="pl-PL" dirty="0" smtClean="0">
                <a:latin typeface="Arial" panose="020B0604020202020204" pitchFamily="34" charset="0"/>
                <a:cs typeface="Arial" panose="020B0604020202020204" pitchFamily="34" charset="0"/>
              </a:rPr>
              <a:t>Intensyfikacja działań minimalizujących negatywny wpływ funkcjonowania infrastruktury drogowej na środowisko (w tym zmniejszenie zużycia zasobów)</a:t>
            </a:r>
          </a:p>
          <a:p>
            <a:pPr algn="just">
              <a:spcAft>
                <a:spcPts val="1200"/>
              </a:spcAft>
            </a:pPr>
            <a:endParaRPr lang="pl-PL" dirty="0" smtClean="0"/>
          </a:p>
          <a:p>
            <a:pPr>
              <a:spcAft>
                <a:spcPts val="600"/>
              </a:spcAft>
            </a:pPr>
            <a:endParaRPr lang="pl-PL" dirty="0"/>
          </a:p>
          <a:p>
            <a:pPr>
              <a:spcAft>
                <a:spcPts val="600"/>
              </a:spcAft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9122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397824" y="660428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248161" y="265347"/>
            <a:ext cx="3425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/>
              <a:t>Gdzie jesteśmy – wymiar krajowy </a:t>
            </a:r>
            <a:endParaRPr lang="pl-PL" b="1" dirty="0"/>
          </a:p>
        </p:txBody>
      </p:sp>
      <p:graphicFrame>
        <p:nvGraphicFramePr>
          <p:cNvPr id="56" name="Diagram 55"/>
          <p:cNvGraphicFramePr/>
          <p:nvPr>
            <p:extLst>
              <p:ext uri="{D42A27DB-BD31-4B8C-83A1-F6EECF244321}">
                <p14:modId xmlns:p14="http://schemas.microsoft.com/office/powerpoint/2010/main" val="995233196"/>
              </p:ext>
            </p:extLst>
          </p:nvPr>
        </p:nvGraphicFramePr>
        <p:xfrm>
          <a:off x="177570" y="855365"/>
          <a:ext cx="8838181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1872691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444898" y="699542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107504" y="254010"/>
            <a:ext cx="8856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600" b="1" dirty="0" smtClean="0"/>
              <a:t>Ramy finansowe</a:t>
            </a:r>
            <a:endParaRPr lang="pl-PL" sz="2600" b="1" dirty="0"/>
          </a:p>
        </p:txBody>
      </p:sp>
      <p:pic>
        <p:nvPicPr>
          <p:cNvPr id="40" name="Obraz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98422"/>
            <a:ext cx="1051868" cy="263168"/>
          </a:xfrm>
          <a:prstGeom prst="rect">
            <a:avLst/>
          </a:prstGeom>
        </p:spPr>
      </p:pic>
      <p:sp>
        <p:nvSpPr>
          <p:cNvPr id="10" name="Symbol zastępczy zawartości 9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939551"/>
          </a:xfrm>
        </p:spPr>
        <p:txBody>
          <a:bodyPr>
            <a:noAutofit/>
          </a:bodyPr>
          <a:lstStyle/>
          <a:p>
            <a:pPr algn="just">
              <a:spcAft>
                <a:spcPts val="1200"/>
              </a:spcAft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Opracowane z założeniem, że będą realizowane wszelkie prace zapewniające prawidłowe funkcjonowanie sieci dróg krajowej</a:t>
            </a:r>
          </a:p>
          <a:p>
            <a:pPr algn="just">
              <a:spcAft>
                <a:spcPts val="1200"/>
              </a:spcAft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Uwzględniają rozwój sieci w perspektywie do 2030 roku</a:t>
            </a:r>
          </a:p>
          <a:p>
            <a:pPr algn="just">
              <a:spcAft>
                <a:spcPts val="1200"/>
              </a:spcAft>
            </a:pPr>
            <a:endParaRPr lang="pl-PL" sz="1600" dirty="0" smtClean="0"/>
          </a:p>
          <a:p>
            <a:pPr>
              <a:spcAft>
                <a:spcPts val="600"/>
              </a:spcAft>
            </a:pPr>
            <a:endParaRPr lang="pl-PL" sz="1600" dirty="0"/>
          </a:p>
          <a:p>
            <a:pPr>
              <a:spcAft>
                <a:spcPts val="600"/>
              </a:spcAft>
            </a:pPr>
            <a:endParaRPr lang="pl-PL" sz="1600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/>
          </p:nvPr>
        </p:nvGraphicFramePr>
        <p:xfrm>
          <a:off x="457199" y="2712318"/>
          <a:ext cx="8229600" cy="13716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824146">
                  <a:extLst>
                    <a:ext uri="{9D8B030D-6E8A-4147-A177-3AD203B41FA5}">
                      <a16:colId xmlns:a16="http://schemas.microsoft.com/office/drawing/2014/main" val="2217685978"/>
                    </a:ext>
                  </a:extLst>
                </a:gridCol>
                <a:gridCol w="824146">
                  <a:extLst>
                    <a:ext uri="{9D8B030D-6E8A-4147-A177-3AD203B41FA5}">
                      <a16:colId xmlns:a16="http://schemas.microsoft.com/office/drawing/2014/main" val="643081161"/>
                    </a:ext>
                  </a:extLst>
                </a:gridCol>
                <a:gridCol w="824146">
                  <a:extLst>
                    <a:ext uri="{9D8B030D-6E8A-4147-A177-3AD203B41FA5}">
                      <a16:colId xmlns:a16="http://schemas.microsoft.com/office/drawing/2014/main" val="1816944866"/>
                    </a:ext>
                  </a:extLst>
                </a:gridCol>
                <a:gridCol w="824146">
                  <a:extLst>
                    <a:ext uri="{9D8B030D-6E8A-4147-A177-3AD203B41FA5}">
                      <a16:colId xmlns:a16="http://schemas.microsoft.com/office/drawing/2014/main" val="2846942878"/>
                    </a:ext>
                  </a:extLst>
                </a:gridCol>
                <a:gridCol w="824146">
                  <a:extLst>
                    <a:ext uri="{9D8B030D-6E8A-4147-A177-3AD203B41FA5}">
                      <a16:colId xmlns:a16="http://schemas.microsoft.com/office/drawing/2014/main" val="3812418248"/>
                    </a:ext>
                  </a:extLst>
                </a:gridCol>
                <a:gridCol w="824146">
                  <a:extLst>
                    <a:ext uri="{9D8B030D-6E8A-4147-A177-3AD203B41FA5}">
                      <a16:colId xmlns:a16="http://schemas.microsoft.com/office/drawing/2014/main" val="2406917789"/>
                    </a:ext>
                  </a:extLst>
                </a:gridCol>
                <a:gridCol w="824146">
                  <a:extLst>
                    <a:ext uri="{9D8B030D-6E8A-4147-A177-3AD203B41FA5}">
                      <a16:colId xmlns:a16="http://schemas.microsoft.com/office/drawing/2014/main" val="1892884986"/>
                    </a:ext>
                  </a:extLst>
                </a:gridCol>
                <a:gridCol w="824146">
                  <a:extLst>
                    <a:ext uri="{9D8B030D-6E8A-4147-A177-3AD203B41FA5}">
                      <a16:colId xmlns:a16="http://schemas.microsoft.com/office/drawing/2014/main" val="802193257"/>
                    </a:ext>
                  </a:extLst>
                </a:gridCol>
                <a:gridCol w="818216">
                  <a:extLst>
                    <a:ext uri="{9D8B030D-6E8A-4147-A177-3AD203B41FA5}">
                      <a16:colId xmlns:a16="http://schemas.microsoft.com/office/drawing/2014/main" val="399061888"/>
                    </a:ext>
                  </a:extLst>
                </a:gridCol>
                <a:gridCol w="818216">
                  <a:extLst>
                    <a:ext uri="{9D8B030D-6E8A-4147-A177-3AD203B41FA5}">
                      <a16:colId xmlns:a16="http://schemas.microsoft.com/office/drawing/2014/main" val="1173154315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2022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effectLst/>
                        </a:rPr>
                        <a:t>2023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effectLst/>
                        </a:rPr>
                        <a:t>2024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effectLst/>
                        </a:rPr>
                        <a:t>2025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effectLst/>
                        </a:rPr>
                        <a:t>2026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effectLst/>
                        </a:rPr>
                        <a:t>2027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effectLst/>
                        </a:rPr>
                        <a:t>2028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>
                          <a:effectLst/>
                        </a:rPr>
                        <a:t>2029</a:t>
                      </a:r>
                      <a:endParaRPr lang="pl-PL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2030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  <a:sym typeface="Symbol" panose="05050102010706020507" pitchFamily="18" charset="2"/>
                        </a:rPr>
                        <a:t>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  <a:sym typeface="Symbol" panose="05050102010706020507" pitchFamily="18" charset="2"/>
                        </a:rPr>
                        <a:t>(mld zł)</a:t>
                      </a:r>
                      <a:endParaRPr lang="pl-PL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291373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b="0" dirty="0" smtClean="0">
                          <a:effectLst/>
                        </a:rPr>
                        <a:t>5,3</a:t>
                      </a:r>
                      <a:endParaRPr lang="pl-PL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5,4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5,5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6,5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6,9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7,5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8,0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8,9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>
                          <a:effectLst/>
                        </a:rPr>
                        <a:t>9,6</a:t>
                      </a:r>
                      <a:endParaRPr lang="pl-P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2400" dirty="0" smtClean="0">
                          <a:effectLst/>
                        </a:rPr>
                        <a:t>63,6</a:t>
                      </a:r>
                      <a:endParaRPr lang="pl-PL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901" marR="67901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4905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35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044" y="1995686"/>
            <a:ext cx="3983736" cy="99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516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444898" y="699542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107504" y="254010"/>
            <a:ext cx="8856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600" b="1" dirty="0" smtClean="0"/>
              <a:t>Priorytety realizacyjne w wieloletniej perspektywie</a:t>
            </a:r>
            <a:endParaRPr lang="pl-PL" sz="2600" b="1" dirty="0"/>
          </a:p>
        </p:txBody>
      </p:sp>
      <p:pic>
        <p:nvPicPr>
          <p:cNvPr id="40" name="Obraz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98422"/>
            <a:ext cx="1051868" cy="263168"/>
          </a:xfrm>
          <a:prstGeom prst="rect">
            <a:avLst/>
          </a:prstGeom>
        </p:spPr>
      </p:pic>
      <p:graphicFrame>
        <p:nvGraphicFramePr>
          <p:cNvPr id="4" name="Diagram 3"/>
          <p:cNvGraphicFramePr/>
          <p:nvPr>
            <p:extLst/>
          </p:nvPr>
        </p:nvGraphicFramePr>
        <p:xfrm>
          <a:off x="444899" y="1191024"/>
          <a:ext cx="8047956" cy="3412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83067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444898" y="699542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107504" y="254010"/>
            <a:ext cx="88569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600" b="1" dirty="0" smtClean="0"/>
              <a:t>Stan prac nad </a:t>
            </a:r>
            <a:r>
              <a:rPr lang="pl-PL" sz="2600" b="1" dirty="0" smtClean="0"/>
              <a:t>Programami</a:t>
            </a:r>
            <a:endParaRPr lang="pl-PL" sz="2600" b="1" dirty="0"/>
          </a:p>
        </p:txBody>
      </p:sp>
      <p:pic>
        <p:nvPicPr>
          <p:cNvPr id="40" name="Obraz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98422"/>
            <a:ext cx="1051868" cy="263168"/>
          </a:xfrm>
          <a:prstGeom prst="rect">
            <a:avLst/>
          </a:prstGeom>
        </p:spPr>
      </p:pic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2482786432"/>
              </p:ext>
            </p:extLst>
          </p:nvPr>
        </p:nvGraphicFramePr>
        <p:xfrm>
          <a:off x="395536" y="915568"/>
          <a:ext cx="8208912" cy="3672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61528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rójkąt prostokątny 8"/>
          <p:cNvSpPr/>
          <p:nvPr/>
        </p:nvSpPr>
        <p:spPr>
          <a:xfrm>
            <a:off x="0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Trójkąt prostokątny 9"/>
          <p:cNvSpPr/>
          <p:nvPr/>
        </p:nvSpPr>
        <p:spPr>
          <a:xfrm>
            <a:off x="-1" y="3795886"/>
            <a:ext cx="8804047" cy="1347614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20" y="0"/>
            <a:ext cx="5055908" cy="5115432"/>
          </a:xfrm>
          <a:prstGeom prst="rect">
            <a:avLst/>
          </a:prstGeom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16" y="849268"/>
            <a:ext cx="3983736" cy="996696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175961" y="2449991"/>
            <a:ext cx="7208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Rządowego Programu Budowy Dróg Krajowych do 2030 r. (z perspektywą do 2033 r.)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00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pic>
        <p:nvPicPr>
          <p:cNvPr id="7" name="Picture 5" descr="C:\Users\aciszewska\Desktop\ikonki\1_b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2855" y="4802676"/>
            <a:ext cx="311192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aciszewska\Desktop\ikonki\2_b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444" y="4802675"/>
            <a:ext cx="311191" cy="233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Łącznik prostoliniowy 8"/>
          <p:cNvCxnSpPr/>
          <p:nvPr/>
        </p:nvCxnSpPr>
        <p:spPr>
          <a:xfrm>
            <a:off x="397824" y="660428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ole tekstowe 1"/>
          <p:cNvSpPr txBox="1"/>
          <p:nvPr/>
        </p:nvSpPr>
        <p:spPr>
          <a:xfrm>
            <a:off x="248161" y="265347"/>
            <a:ext cx="6115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Gdzie jesteśmy – wymiar </a:t>
            </a:r>
            <a:r>
              <a:rPr lang="pl-PL" b="1" dirty="0" smtClean="0"/>
              <a:t>unijny – ramy </a:t>
            </a:r>
            <a:r>
              <a:rPr lang="pl-PL" b="1" dirty="0"/>
              <a:t>legislacyjne 2021-2027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6643033" y="2140423"/>
            <a:ext cx="201630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b="1" dirty="0">
                <a:solidFill>
                  <a:schemeClr val="bg1"/>
                </a:solidFill>
              </a:rPr>
              <a:t>Projekt Rządowego Programu Budowy Dróg Krajowych do 2030 r. </a:t>
            </a:r>
            <a:endParaRPr lang="pl-PL" sz="1100" b="1" dirty="0" smtClean="0">
              <a:solidFill>
                <a:schemeClr val="bg1"/>
              </a:solidFill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20809" y="764577"/>
            <a:ext cx="4346550" cy="338554"/>
          </a:xfrm>
          <a:prstGeom prst="rect">
            <a:avLst/>
          </a:prstGeom>
          <a:solidFill>
            <a:srgbClr val="7199C9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b="1" dirty="0" smtClean="0">
                <a:solidFill>
                  <a:schemeClr val="bg1"/>
                </a:solidFill>
              </a:rPr>
              <a:t>Co budujemy</a:t>
            </a:r>
            <a:endParaRPr lang="pl-PL" sz="1600" b="1" dirty="0">
              <a:solidFill>
                <a:schemeClr val="bg1"/>
              </a:solidFill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9322" y="771719"/>
            <a:ext cx="3165159" cy="4189181"/>
          </a:xfrm>
          <a:prstGeom prst="rect">
            <a:avLst/>
          </a:prstGeom>
        </p:spPr>
      </p:pic>
      <p:sp>
        <p:nvSpPr>
          <p:cNvPr id="14" name="Prostokąt 13"/>
          <p:cNvSpPr/>
          <p:nvPr/>
        </p:nvSpPr>
        <p:spPr>
          <a:xfrm>
            <a:off x="423304" y="1850021"/>
            <a:ext cx="4292711" cy="338554"/>
          </a:xfrm>
          <a:prstGeom prst="rect">
            <a:avLst/>
          </a:prstGeom>
          <a:solidFill>
            <a:srgbClr val="7199C9"/>
          </a:solidFill>
        </p:spPr>
        <p:txBody>
          <a:bodyPr wrap="square">
            <a:spAutoFit/>
          </a:bodyPr>
          <a:lstStyle/>
          <a:p>
            <a:pPr algn="ctr"/>
            <a:r>
              <a:rPr lang="pl-PL" sz="1600" b="1" dirty="0" smtClean="0">
                <a:solidFill>
                  <a:schemeClr val="bg1"/>
                </a:solidFill>
              </a:rPr>
              <a:t>Dzięki czemu budujemy</a:t>
            </a:r>
            <a:endParaRPr lang="pl-PL" sz="1600" b="1" dirty="0">
              <a:solidFill>
                <a:schemeClr val="bg1"/>
              </a:solidFill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386594" y="1123374"/>
            <a:ext cx="4477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 smtClean="0"/>
              <a:t>Rozporządzenie </a:t>
            </a:r>
            <a:r>
              <a:rPr lang="pl-PL" sz="1200" dirty="0"/>
              <a:t>Parlamentu Europejskiego i Rady (UE) nr 1315/2013 z dnia 11 grudnia 2013 r. w sprawie unijnych wytycznych dotyczących rozwoju transeuropejskiej sieci </a:t>
            </a:r>
            <a:r>
              <a:rPr lang="pl-PL" sz="1200" dirty="0" smtClean="0"/>
              <a:t>transportowej</a:t>
            </a:r>
            <a:endParaRPr lang="pl-PL" sz="1200" dirty="0"/>
          </a:p>
        </p:txBody>
      </p:sp>
      <p:sp>
        <p:nvSpPr>
          <p:cNvPr id="16" name="Prostokąt 15"/>
          <p:cNvSpPr/>
          <p:nvPr/>
        </p:nvSpPr>
        <p:spPr>
          <a:xfrm>
            <a:off x="397824" y="2232650"/>
            <a:ext cx="43807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200" dirty="0"/>
              <a:t>Rozporządzenie Parlamentu Europejskiego i Rady (UE) 2021/1060 z dnia 24 czerwca 2021 r. ustanawiające wspólne przepisy dotyczące Europejskiego Funduszu Rozwoju Regionalnego, Europejskiego Funduszu Społecznego Plus, Funduszu Spójności, Funduszu na rzecz Sprawiedliwej Transformacji i Europejskiego Funduszu Morskiego, Rybackiego i Akwakultury, a także przepisy finansowe na potrzeby tych funduszy oraz na potrzeby Funduszu Azylu, Migracji i Integracji, Funduszu Bezpieczeństwa Wewnętrznego i Instrumentu Wsparcia Finansowego na rzecz Zarządzania Granicami i Polityki </a:t>
            </a:r>
            <a:r>
              <a:rPr lang="pl-PL" sz="1200" dirty="0" smtClean="0"/>
              <a:t>Wizowej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386594" y="4037570"/>
            <a:ext cx="4477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dirty="0"/>
              <a:t>Rozporządzenie Parlamentu Europejskiego i Rady (UE) 2021/1058 z dnia 24 czerwca 2021 r. w sprawie Europejskiego Funduszu Rozwoju Regionalnego i Funduszu Spójności 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408673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  <p:bldP spid="11" grpId="0"/>
      <p:bldP spid="16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" name="Łącznik prostoliniowy 8"/>
          <p:cNvCxnSpPr/>
          <p:nvPr/>
        </p:nvCxnSpPr>
        <p:spPr>
          <a:xfrm>
            <a:off x="467544" y="539770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190797" y="111533"/>
            <a:ext cx="897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Projekt Rządowego Programu Budowy Dróg Krajowych do 2030 r. (z perspektywą do 2033 r.)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36920" y="591301"/>
            <a:ext cx="8611544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300" dirty="0" smtClean="0"/>
              <a:t>Sieć </a:t>
            </a:r>
            <a:r>
              <a:rPr lang="pl-PL" sz="1300" dirty="0"/>
              <a:t>dróg krajowych, chociaż stanowi jedynie 4,6% sieci dróg publicznych ogółem, to przenosi około połowę ruchu. Zgodnie z SZRT, transport drogowy posiada dominujący udział w przewozie ładunków (ponad 85%) i transporcie osób (75% łącznej pracy przewozowej jest wykonywane samochodami osobowymi).</a:t>
            </a:r>
          </a:p>
          <a:p>
            <a:r>
              <a:rPr lang="pl-PL" sz="1300" dirty="0"/>
              <a:t> </a:t>
            </a:r>
          </a:p>
          <a:p>
            <a:r>
              <a:rPr lang="pl-PL" sz="1300" dirty="0"/>
              <a:t>Do najpoważniejszych wad polskiej sieci drogowej należą w szczególności: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l-PL" sz="1300" dirty="0"/>
              <a:t>brak spójnej sieci połączeń pomiędzy ośrodkami aglomeracyjnymi;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l-PL" sz="1300" dirty="0"/>
              <a:t>fragmentaryczna realizacja </a:t>
            </a:r>
            <a:r>
              <a:rPr lang="pl-PL" sz="1300" dirty="0" smtClean="0"/>
              <a:t>ciągów drogowych; </a:t>
            </a:r>
            <a:endParaRPr lang="pl-PL" sz="13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l-PL" sz="1300" dirty="0"/>
              <a:t>brak dostosowania wielu dróg GP do przenoszenia nacisku 115 </a:t>
            </a:r>
            <a:r>
              <a:rPr lang="pl-PL" sz="1300" dirty="0" err="1"/>
              <a:t>kN</a:t>
            </a:r>
            <a:r>
              <a:rPr lang="pl-PL" sz="1300" dirty="0"/>
              <a:t>/oś;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l-PL" sz="1300" dirty="0"/>
              <a:t>ruch o dużym natężeniu, w tym samochodów ciężarowych, </a:t>
            </a:r>
            <a:r>
              <a:rPr lang="pl-PL" sz="1300" dirty="0" smtClean="0"/>
              <a:t>przez tereny </a:t>
            </a:r>
            <a:r>
              <a:rPr lang="pl-PL" sz="1300" dirty="0"/>
              <a:t>zabudowane. </a:t>
            </a:r>
          </a:p>
          <a:p>
            <a:r>
              <a:rPr lang="pl-PL" sz="1300" i="1" dirty="0"/>
              <a:t> </a:t>
            </a:r>
            <a:endParaRPr lang="pl-PL" sz="1300" dirty="0"/>
          </a:p>
          <a:p>
            <a:endParaRPr lang="pl-PL" sz="1300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219" y="2571750"/>
            <a:ext cx="5436096" cy="229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8634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" name="Łącznik prostoliniowy 8"/>
          <p:cNvCxnSpPr/>
          <p:nvPr/>
        </p:nvCxnSpPr>
        <p:spPr>
          <a:xfrm>
            <a:off x="467544" y="539770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593" y="657582"/>
            <a:ext cx="2889155" cy="4083918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190797" y="111533"/>
            <a:ext cx="897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Projekt Rządowego Programu Budowy Dróg Krajowych do 2030 r. (z perspektywą do 2033 r.)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27988" y="657582"/>
            <a:ext cx="53801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/>
              <a:t>Celem</a:t>
            </a:r>
            <a:r>
              <a:rPr lang="pl-PL" dirty="0"/>
              <a:t> głównym </a:t>
            </a:r>
            <a:r>
              <a:rPr lang="pl-PL" b="1" dirty="0"/>
              <a:t>jest budowa spójnej sieci dróg krajowych zapewniających efektywne funkcjonowanie drogowego transportu osobowego i towarowego</a:t>
            </a:r>
            <a:r>
              <a:rPr lang="pl-PL" dirty="0"/>
              <a:t>. </a:t>
            </a:r>
          </a:p>
          <a:p>
            <a:endParaRPr lang="pl-PL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190796" y="1851670"/>
            <a:ext cx="53173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 smtClean="0"/>
              <a:t>Cele </a:t>
            </a:r>
            <a:r>
              <a:rPr lang="pl-PL" b="1" dirty="0"/>
              <a:t>szczegółowe:</a:t>
            </a:r>
            <a:endParaRPr lang="pl-PL" dirty="0"/>
          </a:p>
          <a:p>
            <a:pPr marL="342900" lvl="0" indent="-342900">
              <a:buFont typeface="+mj-lt"/>
              <a:buAutoNum type="arabicPeriod"/>
            </a:pPr>
            <a:r>
              <a:rPr lang="pl-PL" dirty="0" smtClean="0"/>
              <a:t>Zwiększenie spójności sieci dróg krajowych klasy A i S (uzupełnienie istniejących odcinków).</a:t>
            </a:r>
          </a:p>
          <a:p>
            <a:pPr marL="342900" lvl="0" indent="-342900">
              <a:buFont typeface="+mj-lt"/>
              <a:buAutoNum type="arabicPeriod"/>
            </a:pPr>
            <a:r>
              <a:rPr lang="pl-PL" dirty="0" smtClean="0"/>
              <a:t>Wzmocnienie efektywności transportu drogowego (skrócenie średniego czasu przejazdu) oraz poprawa dostępności komunikacyjnej miast i regionów.</a:t>
            </a:r>
          </a:p>
          <a:p>
            <a:pPr marL="342900" lvl="0" indent="-342900">
              <a:buFont typeface="+mj-lt"/>
              <a:buAutoNum type="arabicPeriod"/>
            </a:pPr>
            <a:r>
              <a:rPr lang="pl-PL" dirty="0" smtClean="0"/>
              <a:t>Wzrost bezpieczeństwa ruchu drogowego (redukcja liczby wypadków i ich ofiar).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545675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rójkąt prostokątny 4"/>
          <p:cNvSpPr/>
          <p:nvPr/>
        </p:nvSpPr>
        <p:spPr>
          <a:xfrm rot="10800000">
            <a:off x="6588224" y="1"/>
            <a:ext cx="2566600" cy="915566"/>
          </a:xfrm>
          <a:prstGeom prst="rtTriangle">
            <a:avLst/>
          </a:prstGeom>
          <a:gradFill flip="none" rotWithShape="1"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Trójkąt prostokątny 5"/>
          <p:cNvSpPr/>
          <p:nvPr/>
        </p:nvSpPr>
        <p:spPr>
          <a:xfrm rot="10800000">
            <a:off x="7871524" y="1"/>
            <a:ext cx="1272476" cy="1347614"/>
          </a:xfrm>
          <a:prstGeom prst="rtTriangle">
            <a:avLst/>
          </a:prstGeom>
          <a:gradFill>
            <a:gsLst>
              <a:gs pos="39000">
                <a:schemeClr val="tx2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9" name="Łącznik prostoliniowy 8"/>
          <p:cNvCxnSpPr/>
          <p:nvPr/>
        </p:nvCxnSpPr>
        <p:spPr>
          <a:xfrm>
            <a:off x="467544" y="539770"/>
            <a:ext cx="79834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7"/>
          <p:cNvSpPr txBox="1"/>
          <p:nvPr/>
        </p:nvSpPr>
        <p:spPr>
          <a:xfrm>
            <a:off x="190797" y="111533"/>
            <a:ext cx="8974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/>
              <a:t>Projekt Rządowego Programu Budowy Dróg Krajowych do 2030 r. (z perspektywą do 2033 r.)</a:t>
            </a:r>
          </a:p>
        </p:txBody>
      </p:sp>
      <p:sp>
        <p:nvSpPr>
          <p:cNvPr id="13" name="pole tekstowe 12"/>
          <p:cNvSpPr txBox="1"/>
          <p:nvPr/>
        </p:nvSpPr>
        <p:spPr>
          <a:xfrm>
            <a:off x="190797" y="646243"/>
            <a:ext cx="884569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RPBDK będzie kontynuacją obecnego Programu Budowy Dróg Krajowych na lata 2014-2023, który zakłada wybudowanie </a:t>
            </a:r>
            <a:r>
              <a:rPr lang="pl-PL" sz="1600" dirty="0"/>
              <a:t>3 </a:t>
            </a:r>
            <a:r>
              <a:rPr lang="pl-PL" sz="1600" dirty="0" smtClean="0"/>
              <a:t>768 km nowych dróg krajowych;</a:t>
            </a:r>
          </a:p>
          <a:p>
            <a:endParaRPr lang="pl-PL" sz="1600" dirty="0" smtClean="0"/>
          </a:p>
          <a:p>
            <a:endParaRPr lang="pl-P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Do chwili obecnej w ramach PBDK 2014-2023: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zakończono </a:t>
            </a:r>
            <a:r>
              <a:rPr lang="pl-PL" sz="1600" dirty="0"/>
              <a:t>budowę </a:t>
            </a:r>
            <a:r>
              <a:rPr lang="pl-PL" sz="1600" b="1" dirty="0"/>
              <a:t>138 </a:t>
            </a:r>
            <a:r>
              <a:rPr lang="pl-PL" sz="1600" dirty="0"/>
              <a:t>zadań o wartości </a:t>
            </a:r>
            <a:r>
              <a:rPr lang="pl-PL" sz="1600" b="1" dirty="0"/>
              <a:t>63 522,8 </a:t>
            </a:r>
            <a:r>
              <a:rPr lang="pl-PL" sz="1600" dirty="0"/>
              <a:t>mln zł, długości </a:t>
            </a:r>
            <a:r>
              <a:rPr lang="pl-PL" sz="1600" b="1" dirty="0"/>
              <a:t>1 786,0 </a:t>
            </a:r>
            <a:r>
              <a:rPr lang="pl-PL" sz="1600" dirty="0" smtClean="0"/>
              <a:t>km, </a:t>
            </a:r>
            <a:endParaRPr lang="pl-PL" sz="1600" dirty="0"/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w </a:t>
            </a:r>
            <a:r>
              <a:rPr lang="pl-PL" sz="1600" dirty="0"/>
              <a:t>realizacji znajduje się </a:t>
            </a:r>
            <a:r>
              <a:rPr lang="pl-PL" sz="1600" b="1" dirty="0"/>
              <a:t>95 </a:t>
            </a:r>
            <a:r>
              <a:rPr lang="pl-PL" sz="1600" dirty="0"/>
              <a:t>zadań o wartości </a:t>
            </a:r>
            <a:r>
              <a:rPr lang="pl-PL" sz="1600" b="1" dirty="0"/>
              <a:t>63 641 </a:t>
            </a:r>
            <a:r>
              <a:rPr lang="pl-PL" sz="1600" dirty="0"/>
              <a:t>mln zł, długości </a:t>
            </a:r>
            <a:r>
              <a:rPr lang="pl-PL" sz="1600" b="1" dirty="0"/>
              <a:t>1 289,2 </a:t>
            </a:r>
            <a:r>
              <a:rPr lang="pl-PL" sz="1600" dirty="0" smtClean="0"/>
              <a:t>km,</a:t>
            </a:r>
            <a:r>
              <a:rPr lang="pl-PL" sz="1600" dirty="0"/>
              <a:t>	</a:t>
            </a:r>
            <a:endParaRPr lang="pl-PL" sz="1600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w </a:t>
            </a:r>
            <a:r>
              <a:rPr lang="pl-PL" sz="1600" dirty="0"/>
              <a:t>przetargu znajduje się </a:t>
            </a:r>
            <a:r>
              <a:rPr lang="pl-PL" sz="1600" b="1" dirty="0"/>
              <a:t>17 </a:t>
            </a:r>
            <a:r>
              <a:rPr lang="pl-PL" sz="1600" dirty="0"/>
              <a:t>zadań o wartości</a:t>
            </a:r>
            <a:r>
              <a:rPr lang="pl-PL" sz="1600" b="1" dirty="0"/>
              <a:t> 13 299 </a:t>
            </a:r>
            <a:r>
              <a:rPr lang="pl-PL" sz="1600" dirty="0"/>
              <a:t>mln zł, długości </a:t>
            </a:r>
            <a:r>
              <a:rPr lang="pl-PL" sz="1600" b="1" dirty="0"/>
              <a:t>233 </a:t>
            </a:r>
            <a:r>
              <a:rPr lang="pl-PL" sz="1600" dirty="0" smtClean="0"/>
              <a:t>km;</a:t>
            </a:r>
          </a:p>
          <a:p>
            <a:pPr lvl="3"/>
            <a:endParaRPr lang="pl-PL" sz="1600" dirty="0" smtClean="0"/>
          </a:p>
          <a:p>
            <a:pPr lvl="3"/>
            <a:endParaRPr lang="pl-P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600" dirty="0" smtClean="0"/>
              <a:t>Dzięki </a:t>
            </a:r>
            <a:r>
              <a:rPr lang="pl-PL" sz="1600" dirty="0"/>
              <a:t>realizacji PBDK </a:t>
            </a:r>
            <a:r>
              <a:rPr lang="pl-PL" sz="1600" dirty="0" smtClean="0"/>
              <a:t>2014-2023 oddano do ruchu: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pl-PL" sz="1600" b="1" dirty="0" smtClean="0"/>
              <a:t>132,5</a:t>
            </a:r>
            <a:r>
              <a:rPr lang="pl-PL" sz="1600" dirty="0" smtClean="0"/>
              <a:t> km nowych odcinków autostrad,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pl-PL" sz="1600" b="1" dirty="0" smtClean="0"/>
              <a:t>1 492 </a:t>
            </a:r>
            <a:r>
              <a:rPr lang="pl-PL" sz="1600" dirty="0"/>
              <a:t>km nowych odcinków </a:t>
            </a:r>
            <a:r>
              <a:rPr lang="pl-PL" sz="1600" dirty="0" smtClean="0"/>
              <a:t>dróg ekspresowych</a:t>
            </a:r>
            <a:r>
              <a:rPr lang="pl-PL" sz="1400" dirty="0" smtClean="0"/>
              <a:t>*</a:t>
            </a:r>
            <a:r>
              <a:rPr lang="pl-PL" sz="1600" dirty="0" smtClean="0"/>
              <a:t>,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pl-PL" sz="1600" b="1" dirty="0" smtClean="0"/>
              <a:t>161,5</a:t>
            </a:r>
            <a:r>
              <a:rPr lang="pl-PL" sz="1600" dirty="0" smtClean="0"/>
              <a:t> km </a:t>
            </a:r>
            <a:r>
              <a:rPr lang="pl-PL" sz="1600" dirty="0"/>
              <a:t>nowych odcinków dróg </a:t>
            </a:r>
            <a:r>
              <a:rPr lang="pl-PL" sz="1600" dirty="0" smtClean="0"/>
              <a:t>klasy GP (obwodnice).</a:t>
            </a:r>
          </a:p>
          <a:p>
            <a:pPr lvl="3"/>
            <a:r>
              <a:rPr lang="pl-PL" sz="1200" dirty="0" smtClean="0"/>
              <a:t>*obejmuje dobudowę II jezdni oraz nieliczne odcinki GP (wspomagające)</a:t>
            </a:r>
          </a:p>
          <a:p>
            <a:endParaRPr lang="pl-PL" sz="1200" dirty="0"/>
          </a:p>
          <a:p>
            <a:endParaRPr lang="pl-PL" sz="1200" dirty="0"/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pl-PL" sz="1600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pl-PL" sz="1600" dirty="0" smtClean="0"/>
          </a:p>
          <a:p>
            <a:pPr lvl="1">
              <a:spcAft>
                <a:spcPts val="600"/>
              </a:spcAft>
            </a:pPr>
            <a:endParaRPr lang="pl-PL" sz="16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600" dirty="0" smtClean="0"/>
          </a:p>
          <a:p>
            <a:pPr>
              <a:spcAft>
                <a:spcPts val="600"/>
              </a:spcAft>
            </a:pPr>
            <a:endParaRPr lang="pl-PL" spc="200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123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</TotalTime>
  <Words>2267</Words>
  <Application>Microsoft Office PowerPoint</Application>
  <PresentationFormat>Pokaz na ekranie (16:9)</PresentationFormat>
  <Paragraphs>216</Paragraphs>
  <Slides>21</Slides>
  <Notes>9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Lato Light</vt:lpstr>
      <vt:lpstr>Symbol</vt:lpstr>
      <vt:lpstr>Times New Roman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Ciszewska Alicja</dc:creator>
  <cp:lastModifiedBy>Panek Mariola</cp:lastModifiedBy>
  <cp:revision>125</cp:revision>
  <dcterms:created xsi:type="dcterms:W3CDTF">2017-02-07T09:00:42Z</dcterms:created>
  <dcterms:modified xsi:type="dcterms:W3CDTF">2022-07-01T09:33:31Z</dcterms:modified>
</cp:coreProperties>
</file>